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8" r:id="rId13"/>
    <p:sldId id="269" r:id="rId14"/>
    <p:sldId id="270" r:id="rId15"/>
    <p:sldId id="271" r:id="rId16"/>
    <p:sldId id="272" r:id="rId17"/>
    <p:sldId id="267"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8" autoAdjust="0"/>
    <p:restoredTop sz="94660"/>
  </p:normalViewPr>
  <p:slideViewPr>
    <p:cSldViewPr>
      <p:cViewPr varScale="1">
        <p:scale>
          <a:sx n="88" d="100"/>
          <a:sy n="88" d="100"/>
        </p:scale>
        <p:origin x="-10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A18465-D101-419F-B6C2-E801B52F50FC}" type="datetimeFigureOut">
              <a:rPr lang="en-GB" smtClean="0"/>
              <a:pPr/>
              <a:t>17/10/2010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987E70-DB71-44C0-8BCE-479441BE8650}"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A18465-D101-419F-B6C2-E801B52F50FC}" type="datetimeFigureOut">
              <a:rPr lang="en-GB" smtClean="0"/>
              <a:pPr/>
              <a:t>17/10/2010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987E70-DB71-44C0-8BCE-479441BE865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194&amp;hovw=259&amp;tx=167&amp;ty=101&amp;ei=5mK5TLT5GMWLswaU1_jBDQ&amp;oei=5mK5TLT5GMWLswaU1_jBDQ&amp;esq=1&amp;page=1&amp;ndsp=37&amp;ved=1t:429,r:11,s:0" TargetMode="External"/><Relationship Id="rId7" Type="http://schemas.openxmlformats.org/officeDocument/2006/relationships/hyperlink" Target="http://www.redcandy.co.uk/images/prodpic-lsa-hula-vodka-glass-220-220.jpg" TargetMode="External"/><Relationship Id="rId2" Type="http://schemas.openxmlformats.org/officeDocument/2006/relationships/hyperlink" Target="http://www.sodahead.com/fun/c-is-for/question-1031377/?link=ibaf&amp;imgurl=http://images.pictureshunt.com/pics/i/island_cocktails-3066.jpg&amp;q=cocktails" TargetMode="External"/><Relationship Id="rId1" Type="http://schemas.openxmlformats.org/officeDocument/2006/relationships/slideLayout" Target="../slideLayouts/slideLayout2.xml"/><Relationship Id="rId6" Type="http://schemas.openxmlformats.org/officeDocument/2006/relationships/hyperlink" Target="http://www.clker.com/cliparts/8/c/3/1/11949907651159231478cocktail_daniel_steele_r.svg.hi.png" TargetMode="External"/><Relationship Id="rId5" Type="http://schemas.openxmlformats.org/officeDocument/2006/relationships/hyperlink" Target="http://www.bradfitzpatrick.com/store/images/products/fb031-wine-glass-spilling.jpg" TargetMode="External"/><Relationship Id="rId4" Type="http://schemas.openxmlformats.org/officeDocument/2006/relationships/hyperlink" Target="http://www.bradfitzpatrick.com/store/images/products/fb004-cartoon-beer-clipart.jpg"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ok4me2.net/wordpress/wp-content/uploads/image/9_ok49/Cannabis_sativa.jpg" TargetMode="External"/><Relationship Id="rId2" Type="http://schemas.openxmlformats.org/officeDocument/2006/relationships/hyperlink" Target="http://www.tokeofthetown.com/2010/04/29/cannabis_2.jpeg" TargetMode="External"/><Relationship Id="rId1" Type="http://schemas.openxmlformats.org/officeDocument/2006/relationships/slideLayout" Target="../slideLayouts/slideLayout2.xml"/><Relationship Id="rId5" Type="http://schemas.openxmlformats.org/officeDocument/2006/relationships/hyperlink" Target="http://www.oceansbridge.com/paintings/artists/special/munchscream.jpg" TargetMode="External"/><Relationship Id="rId4" Type="http://schemas.openxmlformats.org/officeDocument/2006/relationships/hyperlink" Target="http://static2.stuff.co.nz/1233108507/382/233382.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ker.com/clipart-2767.html" TargetMode="External"/><Relationship Id="rId7" Type="http://schemas.openxmlformats.org/officeDocument/2006/relationships/hyperlink" Target="&amp;tx=103&amp;ty=100&amp;ei=_WC5TMmSHJKDswbh67SxDQ&amp;oei=_WC5TMmSHJKDswbh67SxDQ&amp;esq=1&amp;page=1&amp;ndsp=28&amp;ved=1t:429,r:13,s:0" TargetMode="External"/><Relationship Id="rId2" Type="http://schemas.openxmlformats.org/officeDocument/2006/relationships/hyperlink" Target="&amp;tx=128&amp;ty=117&amp;ei=4Y-4TPDrGc-Aswb045m1DQ&amp;oei=4Y-4TPDrGc-Aswb045m1DQ&amp;esq=1&amp;page=1&amp;ndsp=35&amp;ved=1t:429,r:14,s:0" TargetMode="External"/><Relationship Id="rId1" Type="http://schemas.openxmlformats.org/officeDocument/2006/relationships/slideLayout" Target="../slideLayouts/slideLayout2.xml"/><Relationship Id="rId6" Type="http://schemas.openxmlformats.org/officeDocument/2006/relationships/hyperlink" Target="&amp;vpy=126&amp;dur=22&amp;hovh=160&amp;hovw=160&amp;tx=66&amp;ty=74&amp;ei=gWC5TIqtOYaCswaBl6S5DQ&amp;oei=gWC5TIqtOYaCswaBl6S5DQ&amp;esq=1&amp;page=1&amp;ndsp=32&amp;ved=1t:429,r:3,s:0" TargetMode="External"/><Relationship Id="rId5" Type="http://schemas.openxmlformats.org/officeDocument/2006/relationships/hyperlink" Target="_1r22DQ&amp;esq=1&amp;page=1&amp;ndsp=32&amp;ved=1t:429,r:0,s:0&amp;tx=68&amp;ty=7" TargetMode="External"/><Relationship Id="rId4" Type="http://schemas.openxmlformats.org/officeDocument/2006/relationships/hyperlink" Target="pC4TNOyB4fMswaQ9NivDQ&amp;oei=-pC4TNOyB4fMswaQ9NivDQ&amp;esq=1&amp;page=1&amp;ndsp=34&amp;ved=1t:429,r:14,s: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60648"/>
            <a:ext cx="7772400" cy="1470025"/>
          </a:xfrm>
        </p:spPr>
        <p:txBody>
          <a:bodyPr/>
          <a:lstStyle/>
          <a:p>
            <a:r>
              <a:rPr lang="en-GB" dirty="0" smtClean="0"/>
              <a:t>Smoking, Alcohol and Cannabis  </a:t>
            </a:r>
            <a:endParaRPr lang="en-GB" dirty="0"/>
          </a:p>
        </p:txBody>
      </p:sp>
      <p:sp>
        <p:nvSpPr>
          <p:cNvPr id="3" name="Subtitle 2"/>
          <p:cNvSpPr>
            <a:spLocks noGrp="1"/>
          </p:cNvSpPr>
          <p:nvPr>
            <p:ph type="subTitle" idx="1"/>
          </p:nvPr>
        </p:nvSpPr>
        <p:spPr>
          <a:xfrm>
            <a:off x="1259632" y="4653136"/>
            <a:ext cx="6400800" cy="1752600"/>
          </a:xfrm>
        </p:spPr>
        <p:txBody>
          <a:bodyPr/>
          <a:lstStyle/>
          <a:p>
            <a:r>
              <a:rPr lang="en-GB" dirty="0" smtClean="0"/>
              <a:t>By Becky Ludbrook</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323528" y="2060848"/>
            <a:ext cx="2280493" cy="2216724"/>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987824" y="2204864"/>
            <a:ext cx="1932806" cy="1932806"/>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5652120" y="2132856"/>
            <a:ext cx="2082527" cy="2082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1331640" y="260648"/>
            <a:ext cx="6624736" cy="6439490"/>
          </a:xfrm>
          <a:prstGeom prst="rect">
            <a:avLst/>
          </a:prstGeom>
          <a:noFill/>
          <a:ln w="9525">
            <a:noFill/>
            <a:miter lim="800000"/>
            <a:headEnd/>
            <a:tailEnd/>
          </a:ln>
        </p:spPr>
      </p:pic>
      <p:sp>
        <p:nvSpPr>
          <p:cNvPr id="2" name="Title 1"/>
          <p:cNvSpPr>
            <a:spLocks noGrp="1"/>
          </p:cNvSpPr>
          <p:nvPr>
            <p:ph type="title"/>
          </p:nvPr>
        </p:nvSpPr>
        <p:spPr>
          <a:xfrm>
            <a:off x="457200" y="274638"/>
            <a:ext cx="8229600" cy="6250706"/>
          </a:xfrm>
        </p:spPr>
        <p:txBody>
          <a:bodyPr>
            <a:normAutofit/>
          </a:bodyPr>
          <a:lstStyle/>
          <a:p>
            <a:r>
              <a:rPr lang="en-GB" sz="9600" dirty="0" smtClean="0"/>
              <a:t>Alcohol</a:t>
            </a:r>
            <a:endParaRPr lang="en-GB" sz="9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Alcohol?</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dirty="0" smtClean="0"/>
              <a:t>Alcohol is a solvent in which adults consume for pleasure. Alcohol is a depressant therefore making you feel happy. Alcohol usually makes people feel ill in the morning though, this is called a ‘hangover’ . If you have a hangover then you may have a headache and sometimes vomit. If you have a hangover then you should not drive a car, as if you get pulled over by the police, your breathalyzer will be positive. Failure to respect this rule may result in prosecution.</a:t>
            </a:r>
            <a:endParaRPr lang="en-GB" dirty="0"/>
          </a:p>
        </p:txBody>
      </p:sp>
      <p:pic>
        <p:nvPicPr>
          <p:cNvPr id="4098" name="Picture 2"/>
          <p:cNvPicPr>
            <a:picLocks noChangeAspect="1" noChangeArrowheads="1"/>
          </p:cNvPicPr>
          <p:nvPr/>
        </p:nvPicPr>
        <p:blipFill>
          <a:blip r:embed="rId2" cstate="print"/>
          <a:srcRect/>
          <a:stretch>
            <a:fillRect/>
          </a:stretch>
        </p:blipFill>
        <p:spPr bwMode="auto">
          <a:xfrm>
            <a:off x="467544" y="188640"/>
            <a:ext cx="1955676" cy="1466757"/>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6588224" y="188640"/>
            <a:ext cx="1800200" cy="1352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Alcohol you can drink</a:t>
            </a:r>
            <a:endParaRPr lang="en-GB" dirty="0"/>
          </a:p>
        </p:txBody>
      </p:sp>
      <p:sp>
        <p:nvSpPr>
          <p:cNvPr id="3" name="Content Placeholder 2"/>
          <p:cNvSpPr>
            <a:spLocks noGrp="1"/>
          </p:cNvSpPr>
          <p:nvPr>
            <p:ph idx="1"/>
          </p:nvPr>
        </p:nvSpPr>
        <p:spPr/>
        <p:txBody>
          <a:bodyPr>
            <a:normAutofit lnSpcReduction="10000"/>
          </a:bodyPr>
          <a:lstStyle/>
          <a:p>
            <a:r>
              <a:rPr lang="en-GB" dirty="0" smtClean="0"/>
              <a:t>Beer</a:t>
            </a:r>
          </a:p>
          <a:p>
            <a:r>
              <a:rPr lang="en-GB" dirty="0" smtClean="0"/>
              <a:t>Wine</a:t>
            </a:r>
          </a:p>
          <a:p>
            <a:r>
              <a:rPr lang="en-GB" dirty="0" smtClean="0"/>
              <a:t>Champagne</a:t>
            </a:r>
          </a:p>
          <a:p>
            <a:r>
              <a:rPr lang="en-GB" dirty="0" smtClean="0"/>
              <a:t>Cocktails</a:t>
            </a:r>
          </a:p>
          <a:p>
            <a:r>
              <a:rPr lang="en-GB" dirty="0" smtClean="0"/>
              <a:t>Lager</a:t>
            </a:r>
          </a:p>
          <a:p>
            <a:r>
              <a:rPr lang="en-GB" dirty="0" smtClean="0"/>
              <a:t>Spirits (gin, Vodka etc.)</a:t>
            </a:r>
          </a:p>
          <a:p>
            <a:r>
              <a:rPr lang="en-GB" dirty="0" smtClean="0"/>
              <a:t>Liqueurs</a:t>
            </a:r>
          </a:p>
          <a:p>
            <a:r>
              <a:rPr lang="en-GB" dirty="0" smtClean="0"/>
              <a:t>Shots</a:t>
            </a:r>
          </a:p>
          <a:p>
            <a:endParaRPr lang="en-GB" dirty="0" smtClean="0"/>
          </a:p>
          <a:p>
            <a:endParaRPr lang="en-GB" dirty="0" smtClean="0"/>
          </a:p>
          <a:p>
            <a:endParaRPr lang="en-GB" dirty="0"/>
          </a:p>
        </p:txBody>
      </p:sp>
      <p:pic>
        <p:nvPicPr>
          <p:cNvPr id="2050" name="Picture 2" descr="http://www.bradfitzpatrick.com/store/images/products/fb004-cartoon-beer-clipart.jpg"/>
          <p:cNvPicPr>
            <a:picLocks noChangeAspect="1" noChangeArrowheads="1"/>
          </p:cNvPicPr>
          <p:nvPr/>
        </p:nvPicPr>
        <p:blipFill>
          <a:blip r:embed="rId2" cstate="print"/>
          <a:srcRect/>
          <a:stretch>
            <a:fillRect/>
          </a:stretch>
        </p:blipFill>
        <p:spPr bwMode="auto">
          <a:xfrm>
            <a:off x="5940152" y="1268760"/>
            <a:ext cx="1268140" cy="951105"/>
          </a:xfrm>
          <a:prstGeom prst="rect">
            <a:avLst/>
          </a:prstGeom>
          <a:noFill/>
        </p:spPr>
      </p:pic>
      <p:pic>
        <p:nvPicPr>
          <p:cNvPr id="2052" name="Picture 4" descr="http://www.bradfitzpatrick.com/store/images/products/fb031-wine-glass-spilling.jpg"/>
          <p:cNvPicPr>
            <a:picLocks noChangeAspect="1" noChangeArrowheads="1"/>
          </p:cNvPicPr>
          <p:nvPr/>
        </p:nvPicPr>
        <p:blipFill>
          <a:blip r:embed="rId3" cstate="print"/>
          <a:srcRect/>
          <a:stretch>
            <a:fillRect/>
          </a:stretch>
        </p:blipFill>
        <p:spPr bwMode="auto">
          <a:xfrm>
            <a:off x="5940152" y="2204864"/>
            <a:ext cx="1248139" cy="936104"/>
          </a:xfrm>
          <a:prstGeom prst="rect">
            <a:avLst/>
          </a:prstGeom>
          <a:noFill/>
        </p:spPr>
      </p:pic>
      <p:pic>
        <p:nvPicPr>
          <p:cNvPr id="2054" name="Picture 6" descr="http://www.clker.com/cliparts/8/c/3/1/11949907651159231478cocktail_daniel_steele_r.svg.hi.png"/>
          <p:cNvPicPr>
            <a:picLocks noChangeAspect="1" noChangeArrowheads="1"/>
          </p:cNvPicPr>
          <p:nvPr/>
        </p:nvPicPr>
        <p:blipFill>
          <a:blip r:embed="rId4" cstate="print"/>
          <a:srcRect/>
          <a:stretch>
            <a:fillRect/>
          </a:stretch>
        </p:blipFill>
        <p:spPr bwMode="auto">
          <a:xfrm>
            <a:off x="6372200" y="3429000"/>
            <a:ext cx="620068" cy="1098037"/>
          </a:xfrm>
          <a:prstGeom prst="rect">
            <a:avLst/>
          </a:prstGeom>
          <a:noFill/>
        </p:spPr>
      </p:pic>
      <p:pic>
        <p:nvPicPr>
          <p:cNvPr id="2056" name="Picture 8" descr="http://www.redcandy.co.uk/images/prodpic-lsa-hula-vodka-glass-220-220.jpg"/>
          <p:cNvPicPr>
            <a:picLocks noChangeAspect="1" noChangeArrowheads="1"/>
          </p:cNvPicPr>
          <p:nvPr/>
        </p:nvPicPr>
        <p:blipFill>
          <a:blip r:embed="rId5" cstate="print"/>
          <a:srcRect/>
          <a:stretch>
            <a:fillRect/>
          </a:stretch>
        </p:blipFill>
        <p:spPr bwMode="auto">
          <a:xfrm>
            <a:off x="6156176" y="5157192"/>
            <a:ext cx="936104" cy="93610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Effects Alcohol can have on you</a:t>
            </a:r>
            <a:endParaRPr lang="en-GB" dirty="0"/>
          </a:p>
        </p:txBody>
      </p:sp>
      <p:sp>
        <p:nvSpPr>
          <p:cNvPr id="4" name="Text Placeholder 3"/>
          <p:cNvSpPr>
            <a:spLocks noGrp="1"/>
          </p:cNvSpPr>
          <p:nvPr>
            <p:ph type="body" idx="1"/>
          </p:nvPr>
        </p:nvSpPr>
        <p:spPr/>
        <p:txBody>
          <a:bodyPr/>
          <a:lstStyle/>
          <a:p>
            <a:r>
              <a:rPr lang="en-GB" dirty="0" smtClean="0"/>
              <a:t>Short Term effects</a:t>
            </a:r>
            <a:endParaRPr lang="en-GB" dirty="0"/>
          </a:p>
        </p:txBody>
      </p:sp>
      <p:sp>
        <p:nvSpPr>
          <p:cNvPr id="5" name="Content Placeholder 4"/>
          <p:cNvSpPr>
            <a:spLocks noGrp="1"/>
          </p:cNvSpPr>
          <p:nvPr>
            <p:ph sz="half" idx="2"/>
          </p:nvPr>
        </p:nvSpPr>
        <p:spPr/>
        <p:txBody>
          <a:bodyPr/>
          <a:lstStyle/>
          <a:p>
            <a:r>
              <a:rPr lang="en-GB" dirty="0" smtClean="0"/>
              <a:t>Vomiting</a:t>
            </a:r>
          </a:p>
          <a:p>
            <a:r>
              <a:rPr lang="en-GB" dirty="0" smtClean="0"/>
              <a:t>Headaches</a:t>
            </a:r>
          </a:p>
          <a:p>
            <a:r>
              <a:rPr lang="en-GB" dirty="0" smtClean="0"/>
              <a:t>Tiredness</a:t>
            </a:r>
          </a:p>
          <a:p>
            <a:r>
              <a:rPr lang="en-GB" dirty="0" smtClean="0"/>
              <a:t>Hangover</a:t>
            </a:r>
          </a:p>
          <a:p>
            <a:r>
              <a:rPr lang="en-GB" dirty="0" smtClean="0"/>
              <a:t>Heart rate gets higher</a:t>
            </a:r>
          </a:p>
          <a:p>
            <a:r>
              <a:rPr lang="en-GB" dirty="0" smtClean="0"/>
              <a:t>Blood pressure gets higher</a:t>
            </a:r>
          </a:p>
          <a:p>
            <a:r>
              <a:rPr lang="en-GB" dirty="0" smtClean="0"/>
              <a:t>Blood shot eyes</a:t>
            </a:r>
          </a:p>
          <a:p>
            <a:pPr>
              <a:buNone/>
            </a:pPr>
            <a:endParaRPr lang="en-GB" dirty="0"/>
          </a:p>
        </p:txBody>
      </p:sp>
      <p:sp>
        <p:nvSpPr>
          <p:cNvPr id="6" name="Text Placeholder 5"/>
          <p:cNvSpPr>
            <a:spLocks noGrp="1"/>
          </p:cNvSpPr>
          <p:nvPr>
            <p:ph type="body" sz="quarter" idx="3"/>
          </p:nvPr>
        </p:nvSpPr>
        <p:spPr/>
        <p:txBody>
          <a:bodyPr/>
          <a:lstStyle/>
          <a:p>
            <a:r>
              <a:rPr lang="en-GB" dirty="0" smtClean="0"/>
              <a:t>Long term effects</a:t>
            </a:r>
            <a:endParaRPr lang="en-GB" dirty="0"/>
          </a:p>
        </p:txBody>
      </p:sp>
      <p:sp>
        <p:nvSpPr>
          <p:cNvPr id="7" name="Content Placeholder 6"/>
          <p:cNvSpPr>
            <a:spLocks noGrp="1"/>
          </p:cNvSpPr>
          <p:nvPr>
            <p:ph sz="quarter" idx="4"/>
          </p:nvPr>
        </p:nvSpPr>
        <p:spPr/>
        <p:txBody>
          <a:bodyPr/>
          <a:lstStyle/>
          <a:p>
            <a:r>
              <a:rPr lang="en-GB" dirty="0" smtClean="0"/>
              <a:t>Stroke </a:t>
            </a:r>
          </a:p>
          <a:p>
            <a:r>
              <a:rPr lang="en-GB" dirty="0" smtClean="0"/>
              <a:t>Heart attack</a:t>
            </a:r>
          </a:p>
          <a:p>
            <a:r>
              <a:rPr lang="en-GB" dirty="0" smtClean="0"/>
              <a:t>Liver diseases</a:t>
            </a:r>
          </a:p>
          <a:p>
            <a:r>
              <a:rPr lang="en-GB" dirty="0" smtClean="0"/>
              <a:t>Liver dies</a:t>
            </a:r>
          </a:p>
          <a:p>
            <a:pPr>
              <a:buNone/>
            </a:pP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is addictive about </a:t>
            </a:r>
            <a:r>
              <a:rPr lang="en-GB" dirty="0" smtClean="0"/>
              <a:t>alcohol and how can you give it up?</a:t>
            </a:r>
            <a:endParaRPr lang="en-GB" dirty="0"/>
          </a:p>
        </p:txBody>
      </p:sp>
      <p:sp>
        <p:nvSpPr>
          <p:cNvPr id="7" name="Content Placeholder 6"/>
          <p:cNvSpPr>
            <a:spLocks noGrp="1"/>
          </p:cNvSpPr>
          <p:nvPr>
            <p:ph idx="1"/>
          </p:nvPr>
        </p:nvSpPr>
        <p:spPr/>
        <p:txBody>
          <a:bodyPr/>
          <a:lstStyle/>
          <a:p>
            <a:pPr>
              <a:buNone/>
            </a:pPr>
            <a:r>
              <a:rPr lang="en-GB" dirty="0" smtClean="0"/>
              <a:t>The only addictive thing about alcohol is the alcohol. The feeling alcohol gives to people when they consume it is also the reason for addictions. It makes people feel happy </a:t>
            </a:r>
            <a:r>
              <a:rPr lang="en-GB" dirty="0" smtClean="0"/>
              <a:t>so they continue to drink it and soon enough, they cant stop. If you realise you are having too much, then alcoholics meetings can help.</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good bits</a:t>
            </a:r>
            <a:endParaRPr lang="en-GB" dirty="0"/>
          </a:p>
        </p:txBody>
      </p:sp>
      <p:sp>
        <p:nvSpPr>
          <p:cNvPr id="3" name="Content Placeholder 2"/>
          <p:cNvSpPr>
            <a:spLocks noGrp="1"/>
          </p:cNvSpPr>
          <p:nvPr>
            <p:ph idx="1"/>
          </p:nvPr>
        </p:nvSpPr>
        <p:spPr/>
        <p:txBody>
          <a:bodyPr/>
          <a:lstStyle/>
          <a:p>
            <a:pPr>
              <a:buNone/>
            </a:pPr>
            <a:r>
              <a:rPr lang="en-GB" dirty="0" smtClean="0"/>
              <a:t>Alcohol in large quantities can be very dangerous. However, it has been said that a small amount of wine every day can help general health. It has even been said to prevent many types of cancer and heart disease.</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age limit</a:t>
            </a:r>
            <a:endParaRPr lang="en-GB" dirty="0"/>
          </a:p>
        </p:txBody>
      </p:sp>
      <p:sp>
        <p:nvSpPr>
          <p:cNvPr id="3" name="Content Placeholder 2"/>
          <p:cNvSpPr>
            <a:spLocks noGrp="1"/>
          </p:cNvSpPr>
          <p:nvPr>
            <p:ph idx="1"/>
          </p:nvPr>
        </p:nvSpPr>
        <p:spPr/>
        <p:txBody>
          <a:bodyPr/>
          <a:lstStyle/>
          <a:p>
            <a:pPr>
              <a:buNone/>
            </a:pPr>
            <a:r>
              <a:rPr lang="en-GB" dirty="0" smtClean="0"/>
              <a:t>With alcohol, there is an age limit .This age limit is 18.In supermarkets, If you look under 21 then the checkout staff are forced to ask for some form of ID. This may be A driving licence or an ID card. An ID card is a card that presents your name, age and picture. Young people get these to prove they are old enough for the purchase of alcohol.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Links for images used in Alcohol section.</a:t>
            </a:r>
            <a:endParaRPr lang="en-GB" dirty="0"/>
          </a:p>
        </p:txBody>
      </p:sp>
      <p:sp>
        <p:nvSpPr>
          <p:cNvPr id="3" name="Content Placeholder 2"/>
          <p:cNvSpPr>
            <a:spLocks noGrp="1"/>
          </p:cNvSpPr>
          <p:nvPr>
            <p:ph idx="1"/>
          </p:nvPr>
        </p:nvSpPr>
        <p:spPr/>
        <p:txBody>
          <a:bodyPr>
            <a:normAutofit/>
          </a:bodyPr>
          <a:lstStyle/>
          <a:p>
            <a:r>
              <a:rPr lang="en-GB" sz="1100" dirty="0" smtClean="0">
                <a:hlinkClick r:id="rId2"/>
              </a:rPr>
              <a:t>http://www.sodahead.com/fun/c-is-for/question-1031377/?link=ibaf&amp;imgurl=http://images.pictureshunt.com/pics/i/island_cocktails-3066.jpg&amp;q=cocktails</a:t>
            </a:r>
            <a:endParaRPr lang="en-GB" sz="1100" dirty="0" smtClean="0"/>
          </a:p>
          <a:p>
            <a:pPr>
              <a:buNone/>
            </a:pPr>
            <a:endParaRPr lang="en-GB" sz="1100" dirty="0" smtClean="0"/>
          </a:p>
          <a:p>
            <a:r>
              <a:rPr lang="en-GB" sz="1100" dirty="0" smtClean="0"/>
              <a:t>http://www.google.com/imgres?imgurl=http://sale.images.woot.com/KHN_Solutions_Select_S50_BACTRACK_Breathalyzer_d8jStandard.jpg&amp;imgrefurl=http://badgerandblade.com/vb/showthread.php%3Ft%3D160218&amp;usg=__Eji41Lv1u3HhMLOQG3_rVdN3dIE=&amp;h=342&amp;w=456&amp;sz=32&amp;hl=en&amp;start=0&amp;zoom=1&amp;tbnid=0aDrUgq06w7aSM:&amp;tbnh=131&amp;tbnw=182&amp;prev=/images%3Fq%3Dbreathalyzer%26um%3D1%26hl%3Den%26biw%3D1440%26bih%3D719%26tbs%3Disch:1&amp;um=1&amp;itbs=1&amp;iact=hc&amp;vpx=237&amp;vpy=259&amp;dur=629&amp;hovh=</a:t>
            </a:r>
            <a:r>
              <a:rPr lang="en-GB" sz="1100" dirty="0" smtClean="0">
                <a:hlinkClick r:id="rId3" action="ppaction://hlinkfile"/>
              </a:rPr>
              <a:t>194&amp;hovw=259&amp;tx=167&amp;ty=101&amp;ei=5mK5TLT5GMWLswaU1_jBDQ&amp;oei=5mK5TLT5GMWLswaU1_jBDQ&amp;esq=1&amp;page=1&amp;ndsp=37&amp;ved=1t:429,r:11,s:0</a:t>
            </a:r>
            <a:endParaRPr lang="en-GB" sz="1100" dirty="0" smtClean="0"/>
          </a:p>
          <a:p>
            <a:pPr>
              <a:buNone/>
            </a:pPr>
            <a:endParaRPr lang="en-GB" sz="1100" dirty="0" smtClean="0"/>
          </a:p>
          <a:p>
            <a:r>
              <a:rPr lang="en-GB" sz="1100" dirty="0" smtClean="0">
                <a:hlinkClick r:id="rId4"/>
              </a:rPr>
              <a:t>http://www.bradfitzpatrick.com/store/images/products/fb004-cartoon-beer-clipart.jpg</a:t>
            </a:r>
            <a:endParaRPr lang="en-GB" sz="1100" dirty="0" smtClean="0"/>
          </a:p>
          <a:p>
            <a:endParaRPr lang="en-GB" sz="1100" dirty="0" smtClean="0"/>
          </a:p>
          <a:p>
            <a:r>
              <a:rPr lang="en-GB" sz="1100" dirty="0" smtClean="0">
                <a:hlinkClick r:id="rId5"/>
              </a:rPr>
              <a:t>http://www.bradfitzpatrick.com/store/images/products/fb031-wine-glass-spilling.jpg</a:t>
            </a:r>
            <a:endParaRPr lang="en-GB" sz="1100" dirty="0" smtClean="0"/>
          </a:p>
          <a:p>
            <a:endParaRPr lang="en-GB" sz="1100" dirty="0" smtClean="0"/>
          </a:p>
          <a:p>
            <a:r>
              <a:rPr lang="en-GB" sz="1100" dirty="0" smtClean="0">
                <a:hlinkClick r:id="rId6"/>
              </a:rPr>
              <a:t>http://www.clker.com/cliparts/8/c/3/1/11949907651159231478cocktail_daniel_steele_r.svg.hi.png</a:t>
            </a:r>
            <a:endParaRPr lang="en-GB" sz="1100" dirty="0" smtClean="0"/>
          </a:p>
          <a:p>
            <a:endParaRPr lang="en-GB" sz="1100" dirty="0" smtClean="0"/>
          </a:p>
          <a:p>
            <a:r>
              <a:rPr lang="en-GB" sz="1100" dirty="0" smtClean="0">
                <a:hlinkClick r:id="rId7"/>
              </a:rPr>
              <a:t>http://www.redcandy.co.uk/images/prodpic-lsa-hula-vodka-glass-220-220.jpg</a:t>
            </a:r>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pPr>
              <a:buNone/>
            </a:pPr>
            <a:endParaRPr lang="en-GB" dirty="0" smtClean="0"/>
          </a:p>
          <a:p>
            <a:pPr>
              <a:buNone/>
            </a:pPr>
            <a:endParaRPr lang="en-GB" sz="1100"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cstate="print"/>
          <a:srcRect/>
          <a:stretch>
            <a:fillRect/>
          </a:stretch>
        </p:blipFill>
        <p:spPr bwMode="auto">
          <a:xfrm>
            <a:off x="1475656" y="260648"/>
            <a:ext cx="6403007" cy="6403007"/>
          </a:xfrm>
          <a:prstGeom prst="rect">
            <a:avLst/>
          </a:prstGeom>
          <a:noFill/>
          <a:ln w="9525">
            <a:noFill/>
            <a:miter lim="800000"/>
            <a:headEnd/>
            <a:tailEnd/>
          </a:ln>
        </p:spPr>
      </p:pic>
      <p:sp>
        <p:nvSpPr>
          <p:cNvPr id="4" name="Title 3"/>
          <p:cNvSpPr>
            <a:spLocks noGrp="1"/>
          </p:cNvSpPr>
          <p:nvPr>
            <p:ph type="title"/>
          </p:nvPr>
        </p:nvSpPr>
        <p:spPr>
          <a:xfrm>
            <a:off x="457200" y="274638"/>
            <a:ext cx="8229600" cy="6322714"/>
          </a:xfrm>
        </p:spPr>
        <p:txBody>
          <a:bodyPr>
            <a:normAutofit/>
          </a:bodyPr>
          <a:lstStyle/>
          <a:p>
            <a:r>
              <a:rPr lang="en-GB" sz="9600" dirty="0" smtClean="0">
                <a:solidFill>
                  <a:srgbClr val="FFFF00"/>
                </a:solidFill>
              </a:rPr>
              <a:t>Cannabis</a:t>
            </a:r>
            <a:endParaRPr lang="en-GB" sz="9600" dirty="0">
              <a:solidFill>
                <a:srgbClr val="FFFF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Cannabis?</a:t>
            </a:r>
            <a:endParaRPr lang="en-GB" dirty="0"/>
          </a:p>
        </p:txBody>
      </p:sp>
      <p:sp>
        <p:nvSpPr>
          <p:cNvPr id="3" name="Content Placeholder 2"/>
          <p:cNvSpPr>
            <a:spLocks noGrp="1"/>
          </p:cNvSpPr>
          <p:nvPr>
            <p:ph idx="1"/>
          </p:nvPr>
        </p:nvSpPr>
        <p:spPr/>
        <p:txBody>
          <a:bodyPr/>
          <a:lstStyle/>
          <a:p>
            <a:pPr>
              <a:buNone/>
            </a:pPr>
            <a:r>
              <a:rPr lang="en-GB" dirty="0" smtClean="0"/>
              <a:t>Cannabis (also known as marihuana) is a drug that, in the UK, is illegal but in other countries is legal. It is a psychoactive and hallucinogenic drug. This substance comes from the cannabis plant. This plant originates from Asia but people who are addicted to it usually grow it at home. Cannabis can be smoked or eaten but is most commonly smoked.</a:t>
            </a:r>
            <a:endParaRPr lang="en-GB" dirty="0"/>
          </a:p>
        </p:txBody>
      </p:sp>
      <p:pic>
        <p:nvPicPr>
          <p:cNvPr id="6146" name="Picture 2" descr="http://californiacannabis.net/wp-content/uploads/2008/09/cannabis_gallery1.jpg"/>
          <p:cNvPicPr>
            <a:picLocks noChangeAspect="1" noChangeArrowheads="1"/>
          </p:cNvPicPr>
          <p:nvPr/>
        </p:nvPicPr>
        <p:blipFill>
          <a:blip r:embed="rId2" cstate="print"/>
          <a:srcRect/>
          <a:stretch>
            <a:fillRect/>
          </a:stretch>
        </p:blipFill>
        <p:spPr bwMode="auto">
          <a:xfrm>
            <a:off x="251520" y="260648"/>
            <a:ext cx="1512168" cy="1149248"/>
          </a:xfrm>
          <a:prstGeom prst="rect">
            <a:avLst/>
          </a:prstGeom>
          <a:noFill/>
        </p:spPr>
      </p:pic>
      <p:pic>
        <p:nvPicPr>
          <p:cNvPr id="6148" name="Picture 4" descr="http://static2.stuff.co.nz/1233108507/382/233382.jpg"/>
          <p:cNvPicPr>
            <a:picLocks noChangeAspect="1" noChangeArrowheads="1"/>
          </p:cNvPicPr>
          <p:nvPr/>
        </p:nvPicPr>
        <p:blipFill>
          <a:blip r:embed="rId3" cstate="print"/>
          <a:srcRect/>
          <a:stretch>
            <a:fillRect/>
          </a:stretch>
        </p:blipFill>
        <p:spPr bwMode="auto">
          <a:xfrm>
            <a:off x="7452320" y="116632"/>
            <a:ext cx="1320147" cy="15841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27384"/>
            <a:ext cx="9144000" cy="6840760"/>
          </a:xfrm>
          <a:prstGeom prst="rect">
            <a:avLst/>
          </a:prstGeom>
          <a:noFill/>
          <a:ln w="9525">
            <a:noFill/>
            <a:miter lim="800000"/>
            <a:headEnd/>
            <a:tailEnd/>
          </a:ln>
        </p:spPr>
      </p:pic>
      <p:sp>
        <p:nvSpPr>
          <p:cNvPr id="2" name="Title 1"/>
          <p:cNvSpPr>
            <a:spLocks noGrp="1"/>
          </p:cNvSpPr>
          <p:nvPr>
            <p:ph type="title"/>
          </p:nvPr>
        </p:nvSpPr>
        <p:spPr>
          <a:xfrm>
            <a:off x="457200" y="274638"/>
            <a:ext cx="8229600" cy="6322714"/>
          </a:xfrm>
        </p:spPr>
        <p:txBody>
          <a:bodyPr>
            <a:normAutofit/>
          </a:bodyPr>
          <a:lstStyle/>
          <a:p>
            <a:r>
              <a:rPr lang="en-GB" sz="9600" dirty="0" smtClean="0">
                <a:solidFill>
                  <a:srgbClr val="00B0F0"/>
                </a:solidFill>
              </a:rPr>
              <a:t>Smoking</a:t>
            </a:r>
            <a:endParaRPr lang="en-GB" sz="9600" dirty="0">
              <a:solidFill>
                <a:srgbClr val="00B0F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Effects of cannabis</a:t>
            </a:r>
            <a:endParaRPr lang="en-GB" dirty="0"/>
          </a:p>
        </p:txBody>
      </p:sp>
      <p:sp>
        <p:nvSpPr>
          <p:cNvPr id="8" name="Text Placeholder 7"/>
          <p:cNvSpPr>
            <a:spLocks noGrp="1"/>
          </p:cNvSpPr>
          <p:nvPr>
            <p:ph type="body" idx="1"/>
          </p:nvPr>
        </p:nvSpPr>
        <p:spPr/>
        <p:txBody>
          <a:bodyPr/>
          <a:lstStyle/>
          <a:p>
            <a:r>
              <a:rPr lang="en-GB" dirty="0" smtClean="0"/>
              <a:t>Long term effects</a:t>
            </a:r>
            <a:endParaRPr lang="en-GB" dirty="0"/>
          </a:p>
        </p:txBody>
      </p:sp>
      <p:sp>
        <p:nvSpPr>
          <p:cNvPr id="9" name="Content Placeholder 8"/>
          <p:cNvSpPr>
            <a:spLocks noGrp="1"/>
          </p:cNvSpPr>
          <p:nvPr>
            <p:ph sz="half" idx="2"/>
          </p:nvPr>
        </p:nvSpPr>
        <p:spPr/>
        <p:txBody>
          <a:bodyPr/>
          <a:lstStyle/>
          <a:p>
            <a:pPr>
              <a:buNone/>
            </a:pPr>
            <a:r>
              <a:rPr lang="en-GB" dirty="0" smtClean="0"/>
              <a:t>Cannabis has not been studied for long enough to establish any definite long term effects. We do know ,that if you smoke cannabis then it has the same effects as smoking a cigarette.</a:t>
            </a:r>
            <a:endParaRPr lang="en-GB" dirty="0"/>
          </a:p>
        </p:txBody>
      </p:sp>
      <p:sp>
        <p:nvSpPr>
          <p:cNvPr id="10" name="Text Placeholder 9"/>
          <p:cNvSpPr>
            <a:spLocks noGrp="1"/>
          </p:cNvSpPr>
          <p:nvPr>
            <p:ph type="body" sz="quarter" idx="3"/>
          </p:nvPr>
        </p:nvSpPr>
        <p:spPr/>
        <p:txBody>
          <a:bodyPr/>
          <a:lstStyle/>
          <a:p>
            <a:r>
              <a:rPr lang="en-GB" dirty="0" smtClean="0"/>
              <a:t>Short term effects</a:t>
            </a:r>
            <a:endParaRPr lang="en-GB" dirty="0"/>
          </a:p>
        </p:txBody>
      </p:sp>
      <p:sp>
        <p:nvSpPr>
          <p:cNvPr id="11" name="Content Placeholder 10"/>
          <p:cNvSpPr>
            <a:spLocks noGrp="1"/>
          </p:cNvSpPr>
          <p:nvPr>
            <p:ph sz="quarter" idx="4"/>
          </p:nvPr>
        </p:nvSpPr>
        <p:spPr/>
        <p:txBody>
          <a:bodyPr>
            <a:normAutofit lnSpcReduction="10000"/>
          </a:bodyPr>
          <a:lstStyle/>
          <a:p>
            <a:r>
              <a:rPr lang="en-GB" dirty="0" smtClean="0"/>
              <a:t>Increased heart rate</a:t>
            </a:r>
          </a:p>
          <a:p>
            <a:r>
              <a:rPr lang="en-GB" dirty="0" smtClean="0"/>
              <a:t>Dry mouth</a:t>
            </a:r>
          </a:p>
          <a:p>
            <a:r>
              <a:rPr lang="en-GB" dirty="0" smtClean="0"/>
              <a:t>Eyes redden</a:t>
            </a:r>
          </a:p>
          <a:p>
            <a:r>
              <a:rPr lang="en-GB" dirty="0" smtClean="0"/>
              <a:t>Slower reflexes</a:t>
            </a:r>
          </a:p>
          <a:p>
            <a:r>
              <a:rPr lang="en-GB" dirty="0" smtClean="0"/>
              <a:t>Extreme anxiety</a:t>
            </a:r>
          </a:p>
          <a:p>
            <a:r>
              <a:rPr lang="en-GB" dirty="0" smtClean="0"/>
              <a:t>Exclusion from others</a:t>
            </a:r>
          </a:p>
          <a:p>
            <a:r>
              <a:rPr lang="en-GB" dirty="0" smtClean="0"/>
              <a:t>Memory loss (short term)</a:t>
            </a:r>
          </a:p>
          <a:p>
            <a:r>
              <a:rPr lang="en-GB" dirty="0" smtClean="0"/>
              <a:t>Shorter attention span</a:t>
            </a:r>
          </a:p>
          <a:p>
            <a:r>
              <a:rPr lang="en-GB" dirty="0" smtClean="0"/>
              <a:t>Tampers with vision</a:t>
            </a:r>
          </a:p>
          <a:p>
            <a:endParaRPr lang="en-GB" dirty="0" smtClean="0"/>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Smoking cannabis</a:t>
            </a:r>
            <a:endParaRPr lang="en-GB" dirty="0"/>
          </a:p>
        </p:txBody>
      </p:sp>
      <p:sp>
        <p:nvSpPr>
          <p:cNvPr id="8" name="Content Placeholder 7"/>
          <p:cNvSpPr>
            <a:spLocks noGrp="1"/>
          </p:cNvSpPr>
          <p:nvPr>
            <p:ph idx="1"/>
          </p:nvPr>
        </p:nvSpPr>
        <p:spPr/>
        <p:txBody>
          <a:bodyPr/>
          <a:lstStyle/>
          <a:p>
            <a:pPr>
              <a:buNone/>
            </a:pPr>
            <a:r>
              <a:rPr lang="en-GB" dirty="0" smtClean="0"/>
              <a:t>When people choose to smoke cannabis, They usually need to hand roll the cigarette as it is illegal to smoke cannabis. Smoking cannabis has pretty much the same effects as smoking tobacco. One of the differences is that this makes the person smoking it severely paranoid.</a:t>
            </a:r>
            <a:endParaRPr lang="en-GB" dirty="0"/>
          </a:p>
        </p:txBody>
      </p:sp>
      <p:pic>
        <p:nvPicPr>
          <p:cNvPr id="4098" name="Picture 2" descr="http://www.tokeofthetown.com/2010/04/29/cannabis_2.jpeg"/>
          <p:cNvPicPr>
            <a:picLocks noChangeAspect="1" noChangeArrowheads="1"/>
          </p:cNvPicPr>
          <p:nvPr/>
        </p:nvPicPr>
        <p:blipFill>
          <a:blip r:embed="rId2" cstate="print"/>
          <a:srcRect/>
          <a:stretch>
            <a:fillRect/>
          </a:stretch>
        </p:blipFill>
        <p:spPr bwMode="auto">
          <a:xfrm>
            <a:off x="683568" y="5085184"/>
            <a:ext cx="2699792" cy="161987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countries Is cannabis legal in?</a:t>
            </a:r>
            <a:endParaRPr lang="en-GB" dirty="0"/>
          </a:p>
        </p:txBody>
      </p:sp>
      <p:sp>
        <p:nvSpPr>
          <p:cNvPr id="5" name="Content Placeholder 4"/>
          <p:cNvSpPr>
            <a:spLocks noGrp="1"/>
          </p:cNvSpPr>
          <p:nvPr>
            <p:ph idx="1"/>
          </p:nvPr>
        </p:nvSpPr>
        <p:spPr/>
        <p:txBody>
          <a:bodyPr/>
          <a:lstStyle/>
          <a:p>
            <a:r>
              <a:rPr lang="en-GB" dirty="0" smtClean="0"/>
              <a:t>Some parts of Australia</a:t>
            </a:r>
          </a:p>
          <a:p>
            <a:r>
              <a:rPr lang="en-GB" dirty="0" smtClean="0"/>
              <a:t>Netherlands</a:t>
            </a:r>
          </a:p>
          <a:p>
            <a:r>
              <a:rPr lang="en-GB" dirty="0" smtClean="0"/>
              <a:t>Pakistan</a:t>
            </a:r>
          </a:p>
          <a:p>
            <a:pPr>
              <a:buNone/>
            </a:pPr>
            <a:r>
              <a:rPr lang="en-GB" dirty="0" smtClean="0"/>
              <a:t>It is illegal in most other countries around the world to smoke, possess or grow cannabis due to its effects.</a:t>
            </a:r>
          </a:p>
          <a:p>
            <a:pPr>
              <a:buNone/>
            </a:pPr>
            <a:endParaRPr lang="en-GB" b="1" dirty="0" smtClean="0"/>
          </a:p>
          <a:p>
            <a:endParaRPr lang="en-GB" dirty="0"/>
          </a:p>
        </p:txBody>
      </p:sp>
      <p:sp>
        <p:nvSpPr>
          <p:cNvPr id="6" name="Text Placeholder 5"/>
          <p:cNvSpPr>
            <a:spLocks noGrp="1"/>
          </p:cNvSpPr>
          <p:nvPr>
            <p:ph type="body" sz="quarter" idx="4294967295"/>
          </p:nvPr>
        </p:nvSpPr>
        <p:spPr>
          <a:xfrm>
            <a:off x="5102225" y="1535113"/>
            <a:ext cx="4041775" cy="639762"/>
          </a:xfrm>
        </p:spPr>
        <p:txBody>
          <a:bodyPr/>
          <a:lstStyle/>
          <a:p>
            <a:pPr>
              <a:buNone/>
            </a:pPr>
            <a:r>
              <a:rPr lang="en-GB" dirty="0" smtClean="0"/>
              <a:t> </a:t>
            </a:r>
            <a:endParaRPr lang="en-GB" dirty="0"/>
          </a:p>
        </p:txBody>
      </p:sp>
      <p:sp>
        <p:nvSpPr>
          <p:cNvPr id="7" name="Content Placeholder 6"/>
          <p:cNvSpPr>
            <a:spLocks noGrp="1"/>
          </p:cNvSpPr>
          <p:nvPr>
            <p:ph sz="quarter" idx="4294967295"/>
          </p:nvPr>
        </p:nvSpPr>
        <p:spPr>
          <a:xfrm>
            <a:off x="5102225" y="2174875"/>
            <a:ext cx="4041775" cy="3951288"/>
          </a:xfrm>
        </p:spPr>
        <p:txBody>
          <a:bodyPr/>
          <a:lstStyle/>
          <a:p>
            <a:pPr>
              <a:buNone/>
            </a:pPr>
            <a:endParaRPr lang="en-GB" dirty="0" smtClean="0"/>
          </a:p>
          <a:p>
            <a:endParaRPr lang="en-GB" dirty="0" smtClean="0"/>
          </a:p>
          <a:p>
            <a:endParaRPr lang="en-GB" dirty="0" smtClean="0"/>
          </a:p>
          <a:p>
            <a:endParaRPr lang="en-GB" dirty="0" smtClean="0"/>
          </a:p>
          <a:p>
            <a:pPr>
              <a:buNone/>
            </a:pPr>
            <a:endParaRPr lang="en-GB" dirty="0"/>
          </a:p>
        </p:txBody>
      </p:sp>
      <p:pic>
        <p:nvPicPr>
          <p:cNvPr id="3074" name="Picture 2" descr="http://www.ok4me2.net/wordpress/wp-content/uploads/image/9_ok49/Cannabis_sativa.jpg"/>
          <p:cNvPicPr>
            <a:picLocks noChangeAspect="1" noChangeArrowheads="1"/>
          </p:cNvPicPr>
          <p:nvPr/>
        </p:nvPicPr>
        <p:blipFill>
          <a:blip r:embed="rId2" cstate="print"/>
          <a:srcRect/>
          <a:stretch>
            <a:fillRect/>
          </a:stretch>
        </p:blipFill>
        <p:spPr bwMode="auto">
          <a:xfrm>
            <a:off x="5004048" y="4365104"/>
            <a:ext cx="1556172" cy="232388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Hallucination</a:t>
            </a:r>
            <a:endParaRPr lang="en-GB" dirty="0"/>
          </a:p>
        </p:txBody>
      </p:sp>
      <p:sp>
        <p:nvSpPr>
          <p:cNvPr id="3" name="Content Placeholder 2"/>
          <p:cNvSpPr>
            <a:spLocks noGrp="1"/>
          </p:cNvSpPr>
          <p:nvPr>
            <p:ph idx="1"/>
          </p:nvPr>
        </p:nvSpPr>
        <p:spPr/>
        <p:txBody>
          <a:bodyPr/>
          <a:lstStyle/>
          <a:p>
            <a:pPr>
              <a:buNone/>
            </a:pPr>
            <a:r>
              <a:rPr lang="en-GB" dirty="0" smtClean="0"/>
              <a:t>As one of the short term effects, hallucination is a big side effect of taking marihuana. The drug intercepts communications between nerve cells making the brain make up images that the person can see. This may also mean that the person can not see things that are actually there. This completely confuses the person.</a:t>
            </a:r>
            <a:endParaRPr lang="en-GB" dirty="0"/>
          </a:p>
        </p:txBody>
      </p:sp>
      <p:pic>
        <p:nvPicPr>
          <p:cNvPr id="2050" name="Picture 2" descr="http://www.oceansbridge.com/paintings/artists/special/munchscream.jpg"/>
          <p:cNvPicPr>
            <a:picLocks noChangeAspect="1" noChangeArrowheads="1"/>
          </p:cNvPicPr>
          <p:nvPr/>
        </p:nvPicPr>
        <p:blipFill>
          <a:blip r:embed="rId2" cstate="print"/>
          <a:srcRect/>
          <a:stretch>
            <a:fillRect/>
          </a:stretch>
        </p:blipFill>
        <p:spPr bwMode="auto">
          <a:xfrm>
            <a:off x="539552" y="4994610"/>
            <a:ext cx="1440160" cy="186339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Links used for images in cannabis section. </a:t>
            </a:r>
            <a:endParaRPr lang="en-GB" dirty="0"/>
          </a:p>
        </p:txBody>
      </p:sp>
      <p:sp>
        <p:nvSpPr>
          <p:cNvPr id="3" name="Content Placeholder 2"/>
          <p:cNvSpPr>
            <a:spLocks noGrp="1"/>
          </p:cNvSpPr>
          <p:nvPr>
            <p:ph idx="1"/>
          </p:nvPr>
        </p:nvSpPr>
        <p:spPr/>
        <p:txBody>
          <a:bodyPr/>
          <a:lstStyle/>
          <a:p>
            <a:r>
              <a:rPr lang="en-GB" sz="1100" dirty="0" smtClean="0">
                <a:hlinkClick r:id="rId2"/>
              </a:rPr>
              <a:t>http://</a:t>
            </a:r>
            <a:r>
              <a:rPr lang="en-GB" sz="1100" dirty="0" smtClean="0">
                <a:hlinkClick r:id="rId2"/>
              </a:rPr>
              <a:t>www.tokeofthetown.com/2010/04/29/cannabis_2.jpeg</a:t>
            </a:r>
            <a:endParaRPr lang="en-GB" sz="1100" dirty="0" smtClean="0"/>
          </a:p>
          <a:p>
            <a:endParaRPr lang="en-GB" sz="1100" dirty="0" smtClean="0"/>
          </a:p>
          <a:p>
            <a:r>
              <a:rPr lang="en-GB" sz="1100" dirty="0" smtClean="0">
                <a:hlinkClick r:id="rId3"/>
              </a:rPr>
              <a:t>http://</a:t>
            </a:r>
            <a:r>
              <a:rPr lang="en-GB" sz="1100" dirty="0" smtClean="0">
                <a:hlinkClick r:id="rId3"/>
              </a:rPr>
              <a:t>www.ok4me2.net/wordpress/wp-content/uploads/image/9_ok49/Cannabis_sativa.jpg</a:t>
            </a:r>
            <a:endParaRPr lang="en-GB" sz="1100" dirty="0" smtClean="0"/>
          </a:p>
          <a:p>
            <a:endParaRPr lang="en-GB" sz="1100" dirty="0" smtClean="0"/>
          </a:p>
          <a:p>
            <a:r>
              <a:rPr lang="en-GB" sz="1100" dirty="0" smtClean="0">
                <a:hlinkClick r:id="rId4"/>
              </a:rPr>
              <a:t>http://</a:t>
            </a:r>
            <a:r>
              <a:rPr lang="en-GB" sz="1100" dirty="0" smtClean="0">
                <a:hlinkClick r:id="rId4"/>
              </a:rPr>
              <a:t>static2.stuff.co.nz/1233108507/382/233382.jpg</a:t>
            </a:r>
            <a:endParaRPr lang="en-GB" sz="1100" dirty="0" smtClean="0"/>
          </a:p>
          <a:p>
            <a:endParaRPr lang="en-GB" sz="1100" dirty="0" smtClean="0"/>
          </a:p>
          <a:p>
            <a:r>
              <a:rPr lang="en-GB" sz="1100" dirty="0" smtClean="0">
                <a:hlinkClick r:id="rId5"/>
              </a:rPr>
              <a:t>http://</a:t>
            </a:r>
            <a:r>
              <a:rPr lang="en-GB" sz="1100" dirty="0" smtClean="0">
                <a:hlinkClick r:id="rId5"/>
              </a:rPr>
              <a:t>www.oceansbridge.com/paintings/artists/special/munchscream.jpg</a:t>
            </a:r>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sz="1100" dirty="0" smtClean="0"/>
          </a:p>
          <a:p>
            <a:endParaRPr lang="en-GB" dirty="0" smtClean="0"/>
          </a:p>
          <a:p>
            <a:endParaRPr lang="en-GB"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GB" dirty="0" smtClean="0"/>
              <a:t>What is in a cigarette?</a:t>
            </a:r>
            <a:endParaRPr lang="en-GB" dirty="0"/>
          </a:p>
        </p:txBody>
      </p:sp>
      <p:sp>
        <p:nvSpPr>
          <p:cNvPr id="3" name="Content Placeholder 2"/>
          <p:cNvSpPr>
            <a:spLocks noGrp="1"/>
          </p:cNvSpPr>
          <p:nvPr>
            <p:ph idx="1"/>
          </p:nvPr>
        </p:nvSpPr>
        <p:spPr/>
        <p:txBody>
          <a:bodyPr>
            <a:normAutofit fontScale="47500" lnSpcReduction="20000"/>
          </a:bodyPr>
          <a:lstStyle/>
          <a:p>
            <a:pPr>
              <a:buNone/>
            </a:pPr>
            <a:r>
              <a:rPr lang="en-GB" dirty="0" smtClean="0"/>
              <a:t>In a cigarette, There are many different things. These include:</a:t>
            </a:r>
          </a:p>
          <a:p>
            <a:pPr marL="514350" indent="-514350">
              <a:buFont typeface="+mj-lt"/>
              <a:buAutoNum type="arabicPeriod"/>
            </a:pPr>
            <a:r>
              <a:rPr lang="en-GB" dirty="0" smtClean="0"/>
              <a:t>Tobacco</a:t>
            </a:r>
          </a:p>
          <a:p>
            <a:pPr marL="514350" indent="-514350">
              <a:buFont typeface="+mj-lt"/>
              <a:buAutoNum type="arabicPeriod"/>
            </a:pPr>
            <a:r>
              <a:rPr lang="en-GB" dirty="0" smtClean="0"/>
              <a:t>Hexamine-Barbeque lighter</a:t>
            </a:r>
          </a:p>
          <a:p>
            <a:pPr marL="514350" indent="-514350">
              <a:buFont typeface="+mj-lt"/>
              <a:buAutoNum type="arabicPeriod"/>
            </a:pPr>
            <a:r>
              <a:rPr lang="en-GB" dirty="0" smtClean="0"/>
              <a:t>Methane-Sewage gas</a:t>
            </a:r>
          </a:p>
          <a:p>
            <a:pPr marL="514350" indent="-514350">
              <a:buFont typeface="+mj-lt"/>
              <a:buAutoNum type="arabicPeriod"/>
            </a:pPr>
            <a:r>
              <a:rPr lang="en-GB" dirty="0" smtClean="0"/>
              <a:t>Ammonia-Toilet cleaner</a:t>
            </a:r>
          </a:p>
          <a:p>
            <a:pPr marL="514350" indent="-514350">
              <a:buFont typeface="+mj-lt"/>
              <a:buAutoNum type="arabicPeriod"/>
            </a:pPr>
            <a:r>
              <a:rPr lang="en-GB" dirty="0" smtClean="0"/>
              <a:t>Acetone-Nail polish remover</a:t>
            </a:r>
          </a:p>
          <a:p>
            <a:pPr marL="514350" indent="-514350">
              <a:buFont typeface="+mj-lt"/>
              <a:buAutoNum type="arabicPeriod"/>
            </a:pPr>
            <a:r>
              <a:rPr lang="en-GB" dirty="0" smtClean="0"/>
              <a:t>Nicotine-Pesticide</a:t>
            </a:r>
          </a:p>
          <a:p>
            <a:pPr marL="514350" indent="-514350">
              <a:buFont typeface="+mj-lt"/>
              <a:buAutoNum type="arabicPeriod"/>
            </a:pPr>
            <a:r>
              <a:rPr lang="en-GB" dirty="0" smtClean="0"/>
              <a:t>Acetone-Rat poison</a:t>
            </a:r>
          </a:p>
          <a:p>
            <a:pPr marL="514350" indent="-514350">
              <a:buFont typeface="+mj-lt"/>
              <a:buAutoNum type="arabicPeriod"/>
            </a:pPr>
            <a:r>
              <a:rPr lang="en-GB" dirty="0" smtClean="0"/>
              <a:t>Radon-Radioactive gas</a:t>
            </a:r>
          </a:p>
          <a:p>
            <a:pPr marL="514350" indent="-514350">
              <a:buFont typeface="+mj-lt"/>
              <a:buAutoNum type="arabicPeriod"/>
            </a:pPr>
            <a:r>
              <a:rPr lang="en-GB" dirty="0" smtClean="0"/>
              <a:t>Cadmium-Batteries</a:t>
            </a:r>
          </a:p>
          <a:p>
            <a:pPr marL="514350" indent="-514350">
              <a:buFont typeface="+mj-lt"/>
              <a:buAutoNum type="arabicPeriod"/>
            </a:pPr>
            <a:r>
              <a:rPr lang="en-GB" dirty="0" smtClean="0"/>
              <a:t>Toluene-industrial solvent</a:t>
            </a:r>
          </a:p>
          <a:p>
            <a:pPr marL="514350" indent="-514350">
              <a:buFont typeface="+mj-lt"/>
              <a:buAutoNum type="arabicPeriod"/>
            </a:pPr>
            <a:r>
              <a:rPr lang="en-GB" dirty="0" smtClean="0"/>
              <a:t>Tar-Roads</a:t>
            </a:r>
          </a:p>
          <a:p>
            <a:pPr marL="514350" indent="-514350">
              <a:buFont typeface="+mj-lt"/>
              <a:buAutoNum type="arabicPeriod"/>
            </a:pPr>
            <a:r>
              <a:rPr lang="en-GB" dirty="0" smtClean="0"/>
              <a:t>Butane-Lighter fluid</a:t>
            </a:r>
          </a:p>
          <a:p>
            <a:pPr marL="514350" indent="-514350">
              <a:buFont typeface="+mj-lt"/>
              <a:buAutoNum type="arabicPeriod"/>
            </a:pPr>
            <a:r>
              <a:rPr lang="en-GB" dirty="0" smtClean="0"/>
              <a:t>Stearic acid-Candle wax</a:t>
            </a:r>
          </a:p>
          <a:p>
            <a:pPr marL="514350" indent="-514350">
              <a:buFont typeface="+mj-lt"/>
              <a:buAutoNum type="arabicPeriod"/>
            </a:pPr>
            <a:r>
              <a:rPr lang="en-GB" dirty="0" smtClean="0"/>
              <a:t>Methanol-Rocket fuel</a:t>
            </a:r>
          </a:p>
          <a:p>
            <a:pPr marL="514350" indent="-514350">
              <a:buNone/>
            </a:pPr>
            <a:r>
              <a:rPr lang="en-GB" dirty="0" smtClean="0"/>
              <a:t>Every time someone has one cigarette, This is what is going into their bodies. Cigarettes are stimulants therefore wake you up  and keep you lively.</a:t>
            </a:r>
            <a:endParaRPr lang="en-GB" dirty="0"/>
          </a:p>
        </p:txBody>
      </p:sp>
      <p:pic>
        <p:nvPicPr>
          <p:cNvPr id="3078" name="Picture 6"/>
          <p:cNvPicPr>
            <a:picLocks noChangeAspect="1" noChangeArrowheads="1"/>
          </p:cNvPicPr>
          <p:nvPr/>
        </p:nvPicPr>
        <p:blipFill>
          <a:blip r:embed="rId2" cstate="print"/>
          <a:srcRect/>
          <a:stretch>
            <a:fillRect/>
          </a:stretch>
        </p:blipFill>
        <p:spPr bwMode="auto">
          <a:xfrm>
            <a:off x="5508104" y="2420888"/>
            <a:ext cx="2193032" cy="2138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effect does smoking have on you?</a:t>
            </a:r>
            <a:endParaRPr lang="en-GB" dirty="0"/>
          </a:p>
        </p:txBody>
      </p:sp>
      <p:sp>
        <p:nvSpPr>
          <p:cNvPr id="4" name="Text Placeholder 3"/>
          <p:cNvSpPr>
            <a:spLocks noGrp="1"/>
          </p:cNvSpPr>
          <p:nvPr>
            <p:ph type="body" idx="1"/>
          </p:nvPr>
        </p:nvSpPr>
        <p:spPr>
          <a:xfrm>
            <a:off x="467544" y="2204864"/>
            <a:ext cx="1512168" cy="525735"/>
          </a:xfrm>
        </p:spPr>
        <p:txBody>
          <a:bodyPr/>
          <a:lstStyle/>
          <a:p>
            <a:r>
              <a:rPr lang="en-GB" dirty="0" smtClean="0"/>
              <a:t>Long Term</a:t>
            </a:r>
            <a:endParaRPr lang="en-GB" dirty="0"/>
          </a:p>
        </p:txBody>
      </p:sp>
      <p:sp>
        <p:nvSpPr>
          <p:cNvPr id="5" name="Content Placeholder 4"/>
          <p:cNvSpPr>
            <a:spLocks noGrp="1"/>
          </p:cNvSpPr>
          <p:nvPr>
            <p:ph sz="half" idx="2"/>
          </p:nvPr>
        </p:nvSpPr>
        <p:spPr>
          <a:xfrm>
            <a:off x="5436096" y="2924944"/>
            <a:ext cx="3237756" cy="3633267"/>
          </a:xfrm>
        </p:spPr>
        <p:txBody>
          <a:bodyPr/>
          <a:lstStyle/>
          <a:p>
            <a:r>
              <a:rPr lang="en-GB" dirty="0" smtClean="0"/>
              <a:t>Reduces oxygen uptake</a:t>
            </a:r>
          </a:p>
          <a:p>
            <a:r>
              <a:rPr lang="en-GB" dirty="0" smtClean="0"/>
              <a:t>Increases heart rate</a:t>
            </a:r>
          </a:p>
          <a:p>
            <a:r>
              <a:rPr lang="en-GB" dirty="0" smtClean="0"/>
              <a:t>Increases blood pressure.</a:t>
            </a:r>
          </a:p>
          <a:p>
            <a:r>
              <a:rPr lang="en-GB" dirty="0" smtClean="0"/>
              <a:t>Yellow fingers</a:t>
            </a:r>
          </a:p>
          <a:p>
            <a:r>
              <a:rPr lang="en-GB" dirty="0" smtClean="0"/>
              <a:t>Yellow teeth</a:t>
            </a:r>
          </a:p>
          <a:p>
            <a:pPr>
              <a:buNone/>
            </a:pPr>
            <a:endParaRPr lang="en-GB" dirty="0"/>
          </a:p>
        </p:txBody>
      </p:sp>
      <p:sp>
        <p:nvSpPr>
          <p:cNvPr id="6" name="Text Placeholder 5"/>
          <p:cNvSpPr>
            <a:spLocks noGrp="1"/>
          </p:cNvSpPr>
          <p:nvPr>
            <p:ph type="body" sz="quarter" idx="3"/>
          </p:nvPr>
        </p:nvSpPr>
        <p:spPr>
          <a:xfrm>
            <a:off x="5436096" y="2276872"/>
            <a:ext cx="1584176" cy="504056"/>
          </a:xfrm>
        </p:spPr>
        <p:txBody>
          <a:bodyPr/>
          <a:lstStyle/>
          <a:p>
            <a:r>
              <a:rPr lang="en-GB" dirty="0" smtClean="0"/>
              <a:t>Short term</a:t>
            </a:r>
            <a:endParaRPr lang="en-GB" dirty="0"/>
          </a:p>
        </p:txBody>
      </p:sp>
      <p:sp>
        <p:nvSpPr>
          <p:cNvPr id="7" name="Content Placeholder 6"/>
          <p:cNvSpPr>
            <a:spLocks noGrp="1"/>
          </p:cNvSpPr>
          <p:nvPr>
            <p:ph sz="quarter" idx="4"/>
          </p:nvPr>
        </p:nvSpPr>
        <p:spPr>
          <a:xfrm>
            <a:off x="467544" y="2924944"/>
            <a:ext cx="3240360" cy="3633266"/>
          </a:xfrm>
        </p:spPr>
        <p:txBody>
          <a:bodyPr>
            <a:normAutofit fontScale="92500" lnSpcReduction="20000"/>
          </a:bodyPr>
          <a:lstStyle/>
          <a:p>
            <a:r>
              <a:rPr lang="en-GB" dirty="0" smtClean="0"/>
              <a:t>Affects visual judgement</a:t>
            </a:r>
          </a:p>
          <a:p>
            <a:r>
              <a:rPr lang="en-GB" dirty="0" smtClean="0"/>
              <a:t>Slows down reactions and reflexes</a:t>
            </a:r>
          </a:p>
          <a:p>
            <a:r>
              <a:rPr lang="en-GB" dirty="0" smtClean="0"/>
              <a:t>Reduces supply of oxygen the muscles are getting</a:t>
            </a:r>
          </a:p>
          <a:p>
            <a:r>
              <a:rPr lang="en-GB" dirty="0" smtClean="0"/>
              <a:t>Lung diseases including cancer</a:t>
            </a:r>
          </a:p>
          <a:p>
            <a:r>
              <a:rPr lang="en-GB" dirty="0" smtClean="0"/>
              <a:t>Possible foot amputation</a:t>
            </a:r>
          </a:p>
        </p:txBody>
      </p:sp>
      <p:sp>
        <p:nvSpPr>
          <p:cNvPr id="8" name="TextBox 7"/>
          <p:cNvSpPr txBox="1"/>
          <p:nvPr/>
        </p:nvSpPr>
        <p:spPr>
          <a:xfrm>
            <a:off x="2195736" y="1340768"/>
            <a:ext cx="5256584" cy="400110"/>
          </a:xfrm>
          <a:prstGeom prst="rect">
            <a:avLst/>
          </a:prstGeom>
          <a:noFill/>
        </p:spPr>
        <p:txBody>
          <a:bodyPr wrap="square" rtlCol="0">
            <a:spAutoFit/>
          </a:bodyPr>
          <a:lstStyle/>
          <a:p>
            <a:r>
              <a:rPr lang="en-GB" sz="2000" dirty="0" smtClean="0"/>
              <a:t>Smoking has many long and short term effects.</a:t>
            </a:r>
            <a:endParaRPr lang="en-GB"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Why does smoking affect your heart rate and blood pressure?</a:t>
            </a:r>
            <a:endParaRPr lang="en-GB" dirty="0"/>
          </a:p>
        </p:txBody>
      </p:sp>
      <p:sp>
        <p:nvSpPr>
          <p:cNvPr id="8" name="Content Placeholder 7"/>
          <p:cNvSpPr>
            <a:spLocks noGrp="1"/>
          </p:cNvSpPr>
          <p:nvPr>
            <p:ph idx="1"/>
          </p:nvPr>
        </p:nvSpPr>
        <p:spPr/>
        <p:txBody>
          <a:bodyPr>
            <a:normAutofit/>
          </a:bodyPr>
          <a:lstStyle/>
          <a:p>
            <a:pPr>
              <a:buNone/>
            </a:pPr>
            <a:r>
              <a:rPr lang="en-GB" dirty="0" smtClean="0"/>
              <a:t>When a person has a cigarette, the red blood cells in their body grab on to the carbon monoxide (CO) that is being inhaled, because they prefer CO to Oxygen (O</a:t>
            </a:r>
            <a:r>
              <a:rPr lang="en-GB" baseline="-25000" dirty="0" smtClean="0"/>
              <a:t>2</a:t>
            </a:r>
            <a:r>
              <a:rPr lang="en-GB" dirty="0" smtClean="0"/>
              <a:t>). This means your red blood cells have less O</a:t>
            </a:r>
            <a:r>
              <a:rPr lang="en-GB" baseline="-25000" dirty="0" smtClean="0"/>
              <a:t>2</a:t>
            </a:r>
            <a:r>
              <a:rPr lang="en-GB" dirty="0" smtClean="0"/>
              <a:t> to feed your tissues. This raises your heart rate as your heart needs to work harder to try to get more O</a:t>
            </a:r>
            <a:r>
              <a:rPr lang="en-GB" baseline="-25000" dirty="0" smtClean="0"/>
              <a:t>2</a:t>
            </a:r>
            <a:r>
              <a:rPr lang="en-GB" dirty="0" smtClean="0"/>
              <a:t> in the blood. The blood pressure rises because the heart is working harder.</a:t>
            </a:r>
          </a:p>
          <a:p>
            <a:pPr>
              <a:buNone/>
            </a:pP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7559824" y="5085184"/>
            <a:ext cx="1584176" cy="1584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rmAutofit fontScale="90000"/>
          </a:bodyPr>
          <a:lstStyle/>
          <a:p>
            <a:r>
              <a:rPr lang="en-GB" dirty="0" smtClean="0"/>
              <a:t>What makes smoking addictive and how can you quit when you are addicted?</a:t>
            </a:r>
            <a:endParaRPr lang="en-GB" dirty="0"/>
          </a:p>
        </p:txBody>
      </p:sp>
      <p:sp>
        <p:nvSpPr>
          <p:cNvPr id="3" name="Content Placeholder 2"/>
          <p:cNvSpPr>
            <a:spLocks noGrp="1"/>
          </p:cNvSpPr>
          <p:nvPr>
            <p:ph idx="1"/>
          </p:nvPr>
        </p:nvSpPr>
        <p:spPr>
          <a:xfrm>
            <a:off x="457200" y="1916832"/>
            <a:ext cx="8229600" cy="4209331"/>
          </a:xfrm>
        </p:spPr>
        <p:txBody>
          <a:bodyPr>
            <a:normAutofit fontScale="92500" lnSpcReduction="20000"/>
          </a:bodyPr>
          <a:lstStyle/>
          <a:p>
            <a:pPr>
              <a:buNone/>
            </a:pPr>
            <a:r>
              <a:rPr lang="en-GB" dirty="0" smtClean="0"/>
              <a:t>The main addictive part in a cigarette is the nicotine. When you get used to having it in your body you feel like you constantly need it. However, nowadays, there are ways that you can still get the nicotine without the use of a cigarette. For example, There is now nicotine gum and (if the tempting part of smoking was having a cigarette in your mouth) then there are new nicotine inhalers that people can use just like a cigarette. There are even nicotine patches too.</a:t>
            </a:r>
          </a:p>
          <a:p>
            <a:pPr>
              <a:buNone/>
            </a:pPr>
            <a:r>
              <a:rPr lang="en-GB" dirty="0" smtClean="0"/>
              <a:t>QUIT NOW BEFORE IT IS TOO LATE!  </a:t>
            </a:r>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6084168" y="5589240"/>
            <a:ext cx="1152128" cy="1152128"/>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7236296" y="5589240"/>
            <a:ext cx="816154" cy="105896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8028384" y="5661248"/>
            <a:ext cx="932879" cy="1021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people can detect you are a smoker</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Smokers cough</a:t>
            </a:r>
          </a:p>
          <a:p>
            <a:r>
              <a:rPr lang="en-GB" dirty="0" smtClean="0"/>
              <a:t>Smell of smoke</a:t>
            </a:r>
          </a:p>
          <a:p>
            <a:r>
              <a:rPr lang="en-GB" dirty="0" smtClean="0"/>
              <a:t>Your lungs blacken </a:t>
            </a:r>
          </a:p>
          <a:p>
            <a:r>
              <a:rPr lang="en-GB" dirty="0" smtClean="0"/>
              <a:t>You find it hard to exercise</a:t>
            </a:r>
          </a:p>
          <a:p>
            <a:r>
              <a:rPr lang="en-GB" dirty="0" smtClean="0"/>
              <a:t>Your resting heart rate is high</a:t>
            </a:r>
          </a:p>
          <a:p>
            <a:r>
              <a:rPr lang="en-GB" dirty="0" smtClean="0"/>
              <a:t>The carbon monoxide levels in your blood are high.</a:t>
            </a:r>
          </a:p>
          <a:p>
            <a:pPr>
              <a:buNone/>
            </a:pPr>
            <a:r>
              <a:rPr lang="en-GB" dirty="0" smtClean="0"/>
              <a:t>DON’T THINK YOU CAN HIDE IT, PEOPLE WILL KNOW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Passive smoking</a:t>
            </a:r>
            <a:endParaRPr lang="en-GB" dirty="0"/>
          </a:p>
        </p:txBody>
      </p:sp>
      <p:sp>
        <p:nvSpPr>
          <p:cNvPr id="3" name="Content Placeholder 2"/>
          <p:cNvSpPr>
            <a:spLocks noGrp="1"/>
          </p:cNvSpPr>
          <p:nvPr>
            <p:ph idx="1"/>
          </p:nvPr>
        </p:nvSpPr>
        <p:spPr/>
        <p:txBody>
          <a:bodyPr>
            <a:normAutofit lnSpcReduction="10000"/>
          </a:bodyPr>
          <a:lstStyle/>
          <a:p>
            <a:pPr>
              <a:buNone/>
            </a:pPr>
            <a:r>
              <a:rPr lang="en-GB" dirty="0" smtClean="0"/>
              <a:t>Smoking can have an effect on the people around you too. People you love and strangers you don’t know are at risk of dying. The smoke in which you exhale can be breathed in by others around you. This can weaken their lungs too. Your loved ones are at the most risk of dying as they see you the most often.</a:t>
            </a:r>
          </a:p>
          <a:p>
            <a:pPr>
              <a:buNone/>
            </a:pPr>
            <a:r>
              <a:rPr lang="en-GB" dirty="0" smtClean="0"/>
              <a:t>IF YOU DON’T WANT TO SAVE YOURSELF,SAVE YOUR FAMILY.</a:t>
            </a:r>
            <a:endParaRPr lang="en-GB" dirty="0"/>
          </a:p>
        </p:txBody>
      </p:sp>
      <p:pic>
        <p:nvPicPr>
          <p:cNvPr id="3074" name="Picture 2"/>
          <p:cNvPicPr>
            <a:picLocks noChangeAspect="1" noChangeArrowheads="1"/>
          </p:cNvPicPr>
          <p:nvPr/>
        </p:nvPicPr>
        <p:blipFill>
          <a:blip r:embed="rId2" cstate="print"/>
          <a:srcRect/>
          <a:stretch>
            <a:fillRect/>
          </a:stretch>
        </p:blipFill>
        <p:spPr bwMode="auto">
          <a:xfrm>
            <a:off x="3707904" y="5301208"/>
            <a:ext cx="2520280" cy="1405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lang="en-GB" dirty="0" smtClean="0"/>
              <a:t>Links for images used in smoking section..</a:t>
            </a:r>
            <a:endParaRPr lang="en-GB" dirty="0"/>
          </a:p>
        </p:txBody>
      </p:sp>
      <p:sp>
        <p:nvSpPr>
          <p:cNvPr id="6" name="Content Placeholder 5"/>
          <p:cNvSpPr>
            <a:spLocks noGrp="1"/>
          </p:cNvSpPr>
          <p:nvPr>
            <p:ph idx="1"/>
          </p:nvPr>
        </p:nvSpPr>
        <p:spPr>
          <a:xfrm>
            <a:off x="467544" y="1196752"/>
            <a:ext cx="8229600" cy="6623352"/>
          </a:xfrm>
          <a:prstGeom prst="rect">
            <a:avLst/>
          </a:prstGeom>
        </p:spPr>
        <p:txBody>
          <a:bodyPr wrap="square">
            <a:spAutoFit/>
          </a:bodyPr>
          <a:lstStyle/>
          <a:p>
            <a:r>
              <a:rPr lang="en-GB" sz="700" dirty="0" smtClean="0"/>
              <a:t>http://www.google.com/imgres?imgurl=http://www.sorbor.com/blog/wp-content/gallery/dorm/no_beer.jpg&amp;imgrefurl=http://www.sorbor.com/blog/page/2/&amp;usg=__ep3Fh1eku_Eg8ufsSxUTmcF3FOo=&amp;h=730&amp;w=751&amp;sz=176&amp;hl=en&amp;start=0&amp;zoom=1&amp;tbnid=Nyt9o1gIeudpZM:&amp;tbnh=129&amp;tbnw=113&amp;prev=/images%3Fq%3Dno%2Balcohol%2Bsign%26um%3D1%26hl%3Den%26biw%3D1440%26bih%3D719%26tbs%3Disch:1&amp;um=1&amp;itbs=1&amp;iact=hc&amp;vpx=859&amp;vpy=239&amp;dur=641&amp;hovh=221&amp;hovw=228</a:t>
            </a:r>
            <a:r>
              <a:rPr lang="en-GB" sz="700" dirty="0" smtClean="0">
                <a:hlinkClick r:id="rId2" action="ppaction://hlinkfile"/>
              </a:rPr>
              <a:t>&amp;tx=128&amp;ty=117&amp;ei=4Y-4TPDrGc-Aswb045m1DQ&amp;oei=4Y-4TPDrGc-Aswb045m1DQ&amp;esq=1&amp;page=1&amp;ndsp=35&amp;ved=1t:429,r:14,s:0</a:t>
            </a:r>
            <a:endParaRPr lang="en-GB" sz="700" dirty="0" smtClean="0"/>
          </a:p>
          <a:p>
            <a:pPr>
              <a:buNone/>
            </a:pPr>
            <a:endParaRPr lang="en-GB" sz="700" dirty="0" smtClean="0"/>
          </a:p>
          <a:p>
            <a:r>
              <a:rPr lang="en-GB" sz="700" dirty="0" smtClean="0">
                <a:hlinkClick r:id="rId3"/>
              </a:rPr>
              <a:t>http://www.clker.com/clipart-2767.html</a:t>
            </a:r>
            <a:endParaRPr lang="en-GB" sz="700" dirty="0" smtClean="0"/>
          </a:p>
          <a:p>
            <a:endParaRPr lang="en-GB" sz="700" dirty="0" smtClean="0"/>
          </a:p>
          <a:p>
            <a:r>
              <a:rPr lang="en-GB" sz="700" dirty="0" smtClean="0"/>
              <a:t>http://www.google.com/imgres?imgurl=http://l.thumbs.canstockphoto.com/canstock2495411.jpg&amp;imgrefurl=http://www.canstockphoto.com/illustration/cannabis.html&amp;usg=__3YHhutcQHzyZH0IGO0_M-zjygWo=&amp;h=150&amp;w=150&amp;sz=26&amp;hl=en&amp;start=0&amp;zoom=1&amp;tbnid=KvKBfkvt_P8dnM:&amp;tbnh=120&amp;tbnw=120&amp;prev=/images%3Fq%3Dno%2Bcannabis%2Bsign%26um%3D1%26hl%3Den%26biw%3D1440%26bih%3D719%26tbs%3Disch:1&amp;um=1&amp;itbs=1&amp;iact=hc&amp;vpx=1093&amp;vpy=271&amp;dur=2196&amp;hovh=120&amp;hovw=120&amp;tx=67&amp;ty=77&amp;ei=-</a:t>
            </a:r>
            <a:r>
              <a:rPr lang="en-GB" sz="700" dirty="0" smtClean="0">
                <a:hlinkClick r:id="rId4" action="ppaction://hlinkfile"/>
              </a:rPr>
              <a:t>pC4TNOyB4fMswaQ9NivDQ&amp;oei=-pC4TNOyB4fMswaQ9NivDQ&amp;esq=1&amp;page=1&amp;ndsp=34&amp;ved=1t:429,r:14,s:0</a:t>
            </a:r>
            <a:endParaRPr lang="en-GB" sz="700" dirty="0" smtClean="0"/>
          </a:p>
          <a:p>
            <a:endParaRPr lang="en-GB" sz="700" dirty="0" smtClean="0"/>
          </a:p>
          <a:p>
            <a:r>
              <a:rPr lang="en-GB" sz="700" dirty="0" smtClean="0"/>
              <a:t>http://www.google.com/imgres?imgurl=http://www.psychologytoday.com/files/u107/cigarette.jpg&amp;imgrefurl=http://www.psychologytoday.com/blog/ulterior-motives/200811/know-me-is-me-ii-accessibility&amp;usg=__jlIq1eFap5ZQyPcTvGika74IY4I=&amp;h=390&amp;w=400&amp;sz=15&amp;hl=en&amp;start=0&amp;zoom=1&amp;tbnid=2NUuASLIXDKJLM:&amp;tbnh=129&amp;tbnw=132&amp;prev=/images%3Fq%3Dcigarette%26um%3D1%26hl%3Den%26biw%3D1440%26bih%3D719%26tbs%3Disch:1&amp;um=1&amp;itbs=1&amp;iact=rc&amp;dur=427&amp;ei=vZG4TM7pNYXJswa_1r22DQ&amp;oei=vZG4TM7pNYXJswa</a:t>
            </a:r>
            <a:r>
              <a:rPr lang="en-GB" sz="700" dirty="0" smtClean="0">
                <a:hlinkClick r:id="rId5" action="ppaction://hlinkfile"/>
              </a:rPr>
              <a:t>_1r22DQ&amp;esq=1&amp;page=1&amp;ndsp=32&amp;ved=1t:429,r:0,s:0&amp;tx=68&amp;ty=7</a:t>
            </a:r>
            <a:endParaRPr lang="en-GB" sz="700" dirty="0" smtClean="0"/>
          </a:p>
          <a:p>
            <a:endParaRPr lang="en-GB" sz="700" dirty="0" smtClean="0"/>
          </a:p>
          <a:p>
            <a:r>
              <a:rPr lang="en-GB" sz="700" dirty="0" smtClean="0"/>
              <a:t>http://www.google.com/imgres?imgurl=http://singularityhub.com/wp-content/uploads/2008/08/red-blood-cells.bmp&amp;imgrefurl=http://singularityhub.com/2008/08/22/is-an-unlimited-supply-of-blood-and-no-more-need-for-blood-donors-around-the-corner/&amp;usg=__OeG7yCCIKZAoLFwt8KuEaNf_liY=&amp;h=360&amp;w=360&amp;sz=254&amp;hl=en&amp;start=0&amp;zoom=1&amp;tbnid=jb_8pD81TtAB_M:&amp;tbnh=131&amp;tbnw=142&amp;prev=/images%3Fq%3Dred%2Bblood%2Bcells%26um%3D1%26hl%3Den%26sa%3DN%26biw%3D1440%26bih%3D719%26tbs%3Disch:1&amp;um=1&amp;itbs=1&amp;iact=hc&amp;vpx=127&amp;vpy=102&amp;dur=296&amp;hovh=225&amp;hovw=225&amp;tx=119&amp;ty=117&amp;ei=EmC5TN22CoiAswbn_-jDDQ&amp;oei=EmC5TN22CoiAswbn_-jDDQ&amp;esq=1&amp;page=1&amp;ndsp=29&amp;ved=1t:429,r:0,s:0</a:t>
            </a:r>
          </a:p>
          <a:p>
            <a:endParaRPr lang="en-GB" sz="700" dirty="0" smtClean="0"/>
          </a:p>
          <a:p>
            <a:r>
              <a:rPr lang="en-GB" sz="700" dirty="0" smtClean="0"/>
              <a:t>http://www.google.com/imgres?imgurl=http://a1468.g.akamai.net/f/1468/580/1d/pics.Drugstore.com/prodimg/38028/200.jpg&amp;imgrefurl=http://www.drugstore.com/qxp38028_333181_sespider/nicorette/nicotine_gum_2mg_mint.htm&amp;usg=__kAM1BfhZXHIgrgrMSG_ix_klx-U=&amp;h=200&amp;w=200&amp;sz=11&amp;hl=en&amp;start=0&amp;zoom=1&amp;tbnid=BSwKNKBJ50FJEM:&amp;tbnh=125&amp;tbnw=123&amp;prev=/images%3Fq%3Dnicotine%2Bgum%26um%3D1%26hl%3Den%26biw%3D1440%26bih%3D719%26tbs%3Disch:1&amp;um=1&amp;itbs=1&amp;iact=hc&amp;vpx=590</a:t>
            </a:r>
            <a:r>
              <a:rPr lang="en-GB" sz="700" dirty="0" smtClean="0">
                <a:hlinkClick r:id="rId6" action="ppaction://hlinkfile"/>
              </a:rPr>
              <a:t>&amp;vpy=126&amp;dur=22&amp;hovh=160&amp;hovw=160&amp;tx=66&amp;ty=74&amp;ei=gWC5TIqtOYaCswaBl6S5DQ&amp;oei=gWC5TIqtOYaCswaBl6S5DQ&amp;esq=1&amp;page=1&amp;ndsp=32&amp;ved=1t:429,r:3,s:0</a:t>
            </a:r>
            <a:endParaRPr lang="en-GB" sz="700" dirty="0" smtClean="0"/>
          </a:p>
          <a:p>
            <a:endParaRPr lang="en-GB" sz="700" dirty="0" smtClean="0"/>
          </a:p>
          <a:p>
            <a:r>
              <a:rPr lang="en-GB" sz="700" dirty="0" smtClean="0"/>
              <a:t>http://www.google.com/imgres?imgurl=http://www.nicorette.ie/CommonNicorette/en-ie/Images/Products/Nicorette-Inhaler.jpg&amp;imgrefurl=http://www.nicorette.ie/stop-smoking/products/inhaler.aspx&amp;usg=__b7zOgeyP8XF-YFXT6fcw6algXKM=&amp;h=231&amp;w=211&amp;sz=12&amp;hl=en&amp;start=0&amp;zoom=1&amp;tbnid=fZJE1c8zPMTLsM:&amp;tbnh=143&amp;tbnw=131&amp;prev=/images%3Fq%3Dnicotine%2Binhaler%26um%3D1%26hl%3Den%26biw%3D1440%26bih%3D719%26tbs%3Disch:1&amp;um=1&amp;itbs=1&amp;iact=hc&amp;vpx=1239&amp;vpy=242&amp;dur=481&amp;hovh=158&amp;hovw=145</a:t>
            </a:r>
            <a:r>
              <a:rPr lang="en-GB" sz="700" dirty="0" smtClean="0">
                <a:hlinkClick r:id="rId7" action="ppaction://hlinkfile"/>
              </a:rPr>
              <a:t>&amp;tx=103&amp;ty=100&amp;ei=_WC5TMmSHJKDswbh67SxDQ&amp;oei=_WC5TMmSHJKDswbh67SxDQ&amp;esq=1&amp;page=1&amp;ndsp=28&amp;ved=1t:429,r:13,s:0</a:t>
            </a:r>
            <a:endParaRPr lang="en-GB" sz="700" dirty="0" smtClean="0"/>
          </a:p>
          <a:p>
            <a:endParaRPr lang="en-GB" sz="700" dirty="0" smtClean="0"/>
          </a:p>
          <a:p>
            <a:r>
              <a:rPr lang="en-GB" sz="700" dirty="0" smtClean="0"/>
              <a:t>http://www.google.com/imgres?imgurl=http://www.comparestoreprices.co.uk/images/ni/nicorette-patch-15mg--7-patches.jpg&amp;imgrefurl=http://www.comparestoreprices.co.uk/compare-prices/nicotine-patches&amp;usg=__LcVvu44bCsv_dpOuDR5wSfq7t8I=&amp;h=519&amp;w=400&amp;sz=58&amp;hl=en&amp;start=0&amp;zoom=1&amp;tbnid=io4jp1G2ObrAJM:&amp;tbnh=140&amp;tbnw=106&amp;prev=/images%3Fq%3Dnicotine%2Bpatches%26um%3D1%26hl%3Den%26biw%3D1440%26bih%3D719%26tbs%3Disch:1&amp;um=1&amp;itbs=1&amp;iact=hc&amp;vpx=1202&amp;vpy=372&amp;dur=1770&amp;hovh=256&amp;hovw=197&amp;tx=101&amp;ty=175&amp;ei=YmG5TOjVJtDFswb-taWzDQ&amp;oei=YmG5TOjVJtDFswb-taWzDQ&amp;esq=1&amp;page=1&amp;ndsp=31&amp;ved=1t:429,r:30,s:0</a:t>
            </a:r>
          </a:p>
          <a:p>
            <a:endParaRPr lang="en-GB" sz="700" dirty="0" smtClean="0"/>
          </a:p>
          <a:p>
            <a:r>
              <a:rPr lang="en-GB" sz="700" dirty="0" smtClean="0"/>
              <a:t>http://www.google.com/imgres?imgurl=http://www.michellehenry.fr/smokingpassive.jpg&amp;imgrefurl=http://www.michellehenry.fr/smoking.htm&amp;usg=__b_kiX3XBa7cN-sy8Ax6-7yFBuDQ=&amp;h=333&amp;w=597&amp;sz=63&amp;hl=en&amp;start=0&amp;zoom=1&amp;tbnid=lMppJTsxbVaqiM:&amp;tbnh=94&amp;tbnw=168&amp;prev=/images%3Fq%3Dpassive%2Bsmoking%26um%3D1%26hl%3Den%26biw%3D1440%26bih%3D719%26tbs%3Disch:1&amp;um=1&amp;itbs=1&amp;iact=hc&amp;vpx=102&amp;vpy=122&amp;dur=7352&amp;hovh=168&amp;hovw=301&amp;tx=184&amp;ty=122&amp;ei=rGG5TOf4L8fMswaH-rysDQ&amp;oei=rGG5TOf4L8fMswaH-rysDQ&amp;esq=1&amp;page=1&amp;ndsp=30&amp;ved=1t:429,r:0,s:0</a:t>
            </a:r>
          </a:p>
          <a:p>
            <a:endParaRPr lang="en-GB" sz="700" dirty="0" smtClean="0"/>
          </a:p>
          <a:p>
            <a:endParaRPr lang="en-GB" sz="900" dirty="0" smtClean="0"/>
          </a:p>
          <a:p>
            <a:endParaRPr lang="en-GB" sz="900" dirty="0" smtClean="0"/>
          </a:p>
          <a:p>
            <a:endParaRPr lang="en-GB" sz="900" dirty="0" smtClean="0"/>
          </a:p>
          <a:p>
            <a:endParaRPr lang="en-GB" sz="1200" dirty="0" smtClean="0"/>
          </a:p>
          <a:p>
            <a:endParaRPr lang="en-GB" sz="1200" dirty="0" smtClean="0"/>
          </a:p>
          <a:p>
            <a:endParaRPr lang="en-GB" sz="1200" dirty="0" smtClean="0"/>
          </a:p>
          <a:p>
            <a:endParaRPr lang="en-GB" sz="1200" dirty="0" smtClean="0"/>
          </a:p>
          <a:p>
            <a:endParaRPr lang="en-GB" sz="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1339</Words>
  <Application>Microsoft Office PowerPoint</Application>
  <PresentationFormat>On-screen Show (4:3)</PresentationFormat>
  <Paragraphs>176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Smoking, Alcohol and Cannabis  </vt:lpstr>
      <vt:lpstr>Smoking</vt:lpstr>
      <vt:lpstr>What is in a cigarette?</vt:lpstr>
      <vt:lpstr>What effect does smoking have on you?</vt:lpstr>
      <vt:lpstr>Why does smoking affect your heart rate and blood pressure?</vt:lpstr>
      <vt:lpstr>What makes smoking addictive and how can you quit when you are addicted?</vt:lpstr>
      <vt:lpstr>How people can detect you are a smoker</vt:lpstr>
      <vt:lpstr>Passive smoking</vt:lpstr>
      <vt:lpstr>Links for images used in smoking section..</vt:lpstr>
      <vt:lpstr>Alcohol</vt:lpstr>
      <vt:lpstr>What is Alcohol?</vt:lpstr>
      <vt:lpstr>Types of Alcohol you can drink</vt:lpstr>
      <vt:lpstr>Effects Alcohol can have on you</vt:lpstr>
      <vt:lpstr>What is addictive about alcohol and how can you give it up?</vt:lpstr>
      <vt:lpstr>The good bits</vt:lpstr>
      <vt:lpstr>The age limit</vt:lpstr>
      <vt:lpstr>Links for images used in Alcohol section.</vt:lpstr>
      <vt:lpstr>Cannabis</vt:lpstr>
      <vt:lpstr>What is Cannabis?</vt:lpstr>
      <vt:lpstr>Effects of cannabis</vt:lpstr>
      <vt:lpstr>Smoking cannabis</vt:lpstr>
      <vt:lpstr>What countries Is cannabis legal in?</vt:lpstr>
      <vt:lpstr>Hallucination</vt:lpstr>
      <vt:lpstr>Links used for images in cannabis section.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Alcohol and Cannabis</dc:title>
  <dc:creator>Becky</dc:creator>
  <cp:lastModifiedBy>Valerie Ludbrook</cp:lastModifiedBy>
  <cp:revision>25</cp:revision>
  <dcterms:created xsi:type="dcterms:W3CDTF">2010-10-15T15:55:51Z</dcterms:created>
  <dcterms:modified xsi:type="dcterms:W3CDTF">2010-10-17T15:35:59Z</dcterms:modified>
</cp:coreProperties>
</file>