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60" r:id="rId4"/>
    <p:sldId id="258" r:id="rId5"/>
    <p:sldId id="259" r:id="rId6"/>
    <p:sldId id="261" r:id="rId7"/>
    <p:sldId id="262"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B170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96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22D0C5-FC53-4BA5-989B-EED49529B095}" type="datetimeFigureOut">
              <a:rPr lang="en-GB" smtClean="0"/>
              <a:pPr/>
              <a:t>17/10/2010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579345-8A6C-4B5E-AFC0-E69AC027379B}"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E579345-8A6C-4B5E-AFC0-E69AC027379B}" type="slidenum">
              <a:rPr lang="en-GB" smtClean="0"/>
              <a:pPr/>
              <a:t>5</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A960BB05-3C25-4F30-833E-BCE221675BD2}" type="datetimeFigureOut">
              <a:rPr lang="en-GB"/>
              <a:pPr>
                <a:defRPr/>
              </a:pPr>
              <a:t>17/10/2010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96471AB-46B2-4A0D-A3EB-BA23B8E37154}"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41BF9B65-25B5-4684-B45F-9E72C3FFBEE0}" type="datetimeFigureOut">
              <a:rPr lang="en-GB"/>
              <a:pPr>
                <a:defRPr/>
              </a:pPr>
              <a:t>17/10/2010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5524B00F-82B6-4EEA-AC02-7D497B36F677}"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E80BB879-A398-4517-9F64-D188D1A30A61}" type="datetimeFigureOut">
              <a:rPr lang="en-GB"/>
              <a:pPr>
                <a:defRPr/>
              </a:pPr>
              <a:t>17/10/2010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5214AB89-B266-486B-BFA4-8C92A99A2541}"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E3A9E825-F0B5-4B28-8EBE-DF519E220130}" type="datetimeFigureOut">
              <a:rPr lang="en-GB"/>
              <a:pPr>
                <a:defRPr/>
              </a:pPr>
              <a:t>17/10/2010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2A38984-CE1F-4B8E-B78C-7C31A2489F09}"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4A929EA-93C3-4D6D-8015-70A2E1464DB6}" type="datetimeFigureOut">
              <a:rPr lang="en-GB"/>
              <a:pPr>
                <a:defRPr/>
              </a:pPr>
              <a:t>17/10/2010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176FA0E-17E8-435B-842D-39731ABCD4E8}"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2F97D4E6-98AB-4FCD-8FA4-DD40508239E4}" type="datetimeFigureOut">
              <a:rPr lang="en-GB"/>
              <a:pPr>
                <a:defRPr/>
              </a:pPr>
              <a:t>17/10/2010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6806A5CA-56AD-452D-B1BA-9731A27F0843}"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BEB23253-3130-435E-A2E4-43E5CA1F1701}" type="datetimeFigureOut">
              <a:rPr lang="en-GB"/>
              <a:pPr>
                <a:defRPr/>
              </a:pPr>
              <a:t>17/10/2010</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8A153946-47B9-416B-93B2-8E0EA3C28726}"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9676C2A1-DACD-40C6-9B3E-1DBD60653490}" type="datetimeFigureOut">
              <a:rPr lang="en-GB"/>
              <a:pPr>
                <a:defRPr/>
              </a:pPr>
              <a:t>17/10/2010</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16D3235-F2CD-43E0-9F69-6B8403DF9FF2}"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3B3A252-349E-43C3-BA1C-398EE94C10F1}" type="datetimeFigureOut">
              <a:rPr lang="en-GB"/>
              <a:pPr>
                <a:defRPr/>
              </a:pPr>
              <a:t>17/10/2010</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12F19408-47B4-41B1-B98A-176B9CF2CED7}"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93C5880-E40A-4423-A96F-C6F0FDC77A5D}" type="datetimeFigureOut">
              <a:rPr lang="en-GB"/>
              <a:pPr>
                <a:defRPr/>
              </a:pPr>
              <a:t>17/10/2010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095CAA68-C14F-46E0-AF0C-5E6589E826E0}"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6C5E6E3-FADF-4190-9253-4FD942DBE7FF}" type="datetimeFigureOut">
              <a:rPr lang="en-GB"/>
              <a:pPr>
                <a:defRPr/>
              </a:pPr>
              <a:t>17/10/2010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2690317-0338-4ACE-BB04-6FDEF66ADF8A}"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4D2C47B2-B124-4677-AB14-067123794838}" type="datetimeFigureOut">
              <a:rPr lang="en-GB"/>
              <a:pPr>
                <a:defRPr/>
              </a:pPr>
              <a:t>17/10/2010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F49786B2-0705-4F85-B78E-83FB744F4150}" type="slidenum">
              <a:rPr lang="en-GB"/>
              <a:pPr>
                <a:defRPr/>
              </a:pPr>
              <a:t>‹#›</a:t>
            </a:fld>
            <a:endParaRPr lang="en-GB"/>
          </a:p>
        </p:txBody>
      </p:sp>
    </p:spTree>
  </p:cSld>
  <p:clrMap bg1="dk1" tx1="lt1" bg2="dk2" tx2="lt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6" name="Picture 14" descr="http://www.eciggiant.com/upload/cigarettes.png"/>
          <p:cNvPicPr>
            <a:picLocks noChangeAspect="1" noChangeArrowheads="1"/>
          </p:cNvPicPr>
          <p:nvPr/>
        </p:nvPicPr>
        <p:blipFill>
          <a:blip r:embed="rId2" cstate="print"/>
          <a:srcRect/>
          <a:stretch>
            <a:fillRect/>
          </a:stretch>
        </p:blipFill>
        <p:spPr bwMode="auto">
          <a:xfrm>
            <a:off x="3203848" y="4114799"/>
            <a:ext cx="2771775" cy="2743201"/>
          </a:xfrm>
          <a:prstGeom prst="rect">
            <a:avLst/>
          </a:prstGeom>
          <a:noFill/>
        </p:spPr>
      </p:pic>
      <p:sp>
        <p:nvSpPr>
          <p:cNvPr id="2" name="Title 1"/>
          <p:cNvSpPr>
            <a:spLocks noGrp="1"/>
          </p:cNvSpPr>
          <p:nvPr>
            <p:ph type="ctrTitle"/>
          </p:nvPr>
        </p:nvSpPr>
        <p:spPr>
          <a:xfrm>
            <a:off x="685800" y="1916833"/>
            <a:ext cx="7772400" cy="1683618"/>
          </a:xfrm>
        </p:spPr>
        <p:txBody>
          <a:bodyPr rtlCol="0">
            <a:normAutofit/>
          </a:bodyPr>
          <a:lstStyle/>
          <a:p>
            <a:pPr fontAlgn="auto">
              <a:spcAft>
                <a:spcPts val="0"/>
              </a:spcAft>
              <a:defRPr/>
            </a:pPr>
            <a:r>
              <a:rPr lang="en-GB" dirty="0" smtClean="0">
                <a:ln>
                  <a:solidFill>
                    <a:sysClr val="windowText" lastClr="000000"/>
                  </a:solidFill>
                </a:ln>
                <a:solidFill>
                  <a:schemeClr val="accent6">
                    <a:lumMod val="75000"/>
                  </a:schemeClr>
                </a:solidFill>
                <a:effectLst>
                  <a:glow rad="228600">
                    <a:schemeClr val="accent6">
                      <a:satMod val="175000"/>
                      <a:alpha val="40000"/>
                    </a:schemeClr>
                  </a:glow>
                </a:effectLst>
              </a:rPr>
              <a:t>Smoking, drinking, cannabis and how it affects your body.</a:t>
            </a:r>
            <a:endParaRPr lang="en-GB" dirty="0">
              <a:ln>
                <a:solidFill>
                  <a:sysClr val="windowText" lastClr="000000"/>
                </a:solidFill>
              </a:ln>
              <a:solidFill>
                <a:schemeClr val="accent6">
                  <a:lumMod val="75000"/>
                </a:schemeClr>
              </a:solidFill>
              <a:effectLst>
                <a:glow rad="228600">
                  <a:schemeClr val="accent6">
                    <a:satMod val="175000"/>
                    <a:alpha val="40000"/>
                  </a:schemeClr>
                </a:glow>
              </a:effectLst>
            </a:endParaRPr>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r>
              <a:rPr lang="en-GB" dirty="0" smtClean="0">
                <a:ln>
                  <a:solidFill>
                    <a:sysClr val="windowText" lastClr="000000"/>
                  </a:solidFill>
                </a:ln>
                <a:solidFill>
                  <a:srgbClr val="7030A0"/>
                </a:solidFill>
                <a:effectLst>
                  <a:glow rad="228600">
                    <a:schemeClr val="accent4">
                      <a:satMod val="175000"/>
                      <a:alpha val="40000"/>
                    </a:schemeClr>
                  </a:glow>
                </a:effectLst>
              </a:rPr>
              <a:t>By Rhiannon Frowde</a:t>
            </a:r>
            <a:endParaRPr lang="en-GB" dirty="0">
              <a:ln>
                <a:solidFill>
                  <a:sysClr val="windowText" lastClr="000000"/>
                </a:solidFill>
              </a:ln>
              <a:solidFill>
                <a:srgbClr val="7030A0"/>
              </a:solidFill>
              <a:effectLst>
                <a:glow rad="228600">
                  <a:schemeClr val="accent4">
                    <a:satMod val="175000"/>
                    <a:alpha val="40000"/>
                  </a:schemeClr>
                </a:glow>
              </a:effectLst>
            </a:endParaRPr>
          </a:p>
        </p:txBody>
      </p:sp>
      <p:pic>
        <p:nvPicPr>
          <p:cNvPr id="8194" name="Picture 2" descr="Cannabis Leafs Clip Art"/>
          <p:cNvPicPr>
            <a:picLocks noChangeAspect="1" noChangeArrowheads="1"/>
          </p:cNvPicPr>
          <p:nvPr/>
        </p:nvPicPr>
        <p:blipFill>
          <a:blip r:embed="rId3" cstate="print"/>
          <a:srcRect/>
          <a:stretch>
            <a:fillRect/>
          </a:stretch>
        </p:blipFill>
        <p:spPr bwMode="auto">
          <a:xfrm>
            <a:off x="395536" y="3717032"/>
            <a:ext cx="2600325" cy="2828925"/>
          </a:xfrm>
          <a:prstGeom prst="rect">
            <a:avLst/>
          </a:prstGeom>
          <a:noFill/>
        </p:spPr>
      </p:pic>
      <p:pic>
        <p:nvPicPr>
          <p:cNvPr id="8204" name="Picture 12" descr="http://www.tiptonstreetpub.com/images/beer.png"/>
          <p:cNvPicPr>
            <a:picLocks noChangeAspect="1" noChangeArrowheads="1"/>
          </p:cNvPicPr>
          <p:nvPr/>
        </p:nvPicPr>
        <p:blipFill>
          <a:blip r:embed="rId4" cstate="print"/>
          <a:srcRect/>
          <a:stretch>
            <a:fillRect/>
          </a:stretch>
        </p:blipFill>
        <p:spPr bwMode="auto">
          <a:xfrm>
            <a:off x="6659379" y="3284984"/>
            <a:ext cx="2017077" cy="3542184"/>
          </a:xfrm>
          <a:prstGeom prst="rect">
            <a:avLst/>
          </a:prstGeom>
          <a:noFill/>
        </p:spPr>
      </p:pic>
    </p:spTree>
  </p:cSld>
  <p:clrMapOvr>
    <a:masterClrMapping/>
  </p:clrMapOvr>
  <p:transition spd="slow">
    <p:sndAc>
      <p:end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Lit Cigarette Clip Art"/>
          <p:cNvPicPr>
            <a:picLocks noChangeAspect="1" noChangeArrowheads="1"/>
          </p:cNvPicPr>
          <p:nvPr/>
        </p:nvPicPr>
        <p:blipFill>
          <a:blip r:embed="rId2" cstate="print"/>
          <a:srcRect/>
          <a:stretch>
            <a:fillRect/>
          </a:stretch>
        </p:blipFill>
        <p:spPr bwMode="auto">
          <a:xfrm>
            <a:off x="2267744" y="-171400"/>
            <a:ext cx="1514475" cy="2819401"/>
          </a:xfrm>
          <a:prstGeom prst="rect">
            <a:avLst/>
          </a:prstGeom>
          <a:noFill/>
        </p:spPr>
      </p:pic>
      <p:sp>
        <p:nvSpPr>
          <p:cNvPr id="3" name="Content Placeholder 2"/>
          <p:cNvSpPr>
            <a:spLocks noGrp="1"/>
          </p:cNvSpPr>
          <p:nvPr>
            <p:ph idx="1"/>
          </p:nvPr>
        </p:nvSpPr>
        <p:spPr/>
        <p:txBody>
          <a:bodyPr rtlCol="0">
            <a:normAutofit fontScale="47500" lnSpcReduction="20000"/>
          </a:bodyPr>
          <a:lstStyle/>
          <a:p>
            <a:pPr fontAlgn="auto">
              <a:spcAft>
                <a:spcPts val="0"/>
              </a:spcAft>
              <a:buFont typeface="Arial" pitchFamily="34" charset="0"/>
              <a:buChar char="•"/>
              <a:defRPr/>
            </a:pPr>
            <a:r>
              <a:rPr lang="en-GB" sz="29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Smoking kills approximately 114,000 people in the UK each year. </a:t>
            </a:r>
          </a:p>
          <a:p>
            <a:pPr fontAlgn="auto">
              <a:spcAft>
                <a:spcPts val="0"/>
              </a:spcAft>
              <a:buFont typeface="Arial" pitchFamily="34" charset="0"/>
              <a:buChar char="•"/>
              <a:defRPr/>
            </a:pPr>
            <a:r>
              <a:rPr lang="en-GB" sz="29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Of these deaths, about 42,800 are from smoking-related cancers, 30,600 from cardiovascular disease and 29,100 die slowly from emphysema and other chronic lung diseases. </a:t>
            </a:r>
          </a:p>
          <a:p>
            <a:pPr fontAlgn="auto">
              <a:spcAft>
                <a:spcPts val="0"/>
              </a:spcAft>
              <a:buFont typeface="Arial" pitchFamily="34" charset="0"/>
              <a:buChar char="•"/>
              <a:defRPr/>
            </a:pPr>
            <a:r>
              <a:rPr lang="en-GB" sz="29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Most people know that smoking can cause lung cancer, but it can also cause many other cancers and illnesses.</a:t>
            </a:r>
          </a:p>
          <a:p>
            <a:pPr fontAlgn="auto">
              <a:spcAft>
                <a:spcPts val="0"/>
              </a:spcAft>
              <a:buFont typeface="Arial" pitchFamily="34" charset="0"/>
              <a:buChar char="•"/>
              <a:defRPr/>
            </a:pPr>
            <a:r>
              <a:rPr lang="en-GB" sz="29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Cigarettes contain more than 4000 chemical compounds and at least 400 toxic substances. </a:t>
            </a:r>
          </a:p>
          <a:p>
            <a:pPr fontAlgn="auto">
              <a:spcAft>
                <a:spcPts val="0"/>
              </a:spcAft>
              <a:buFont typeface="Arial" pitchFamily="34" charset="0"/>
              <a:buChar char="•"/>
              <a:defRPr/>
            </a:pPr>
            <a:r>
              <a:rPr lang="en-GB" sz="29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When you inhale, a cigarette burns at 700°C at the tip and around 60°C in the core. This heat breaks down the tobacco to produce various toxins. </a:t>
            </a:r>
          </a:p>
          <a:p>
            <a:pPr fontAlgn="auto">
              <a:spcAft>
                <a:spcPts val="0"/>
              </a:spcAft>
              <a:buFont typeface="Arial" pitchFamily="34" charset="0"/>
              <a:buChar char="•"/>
              <a:defRPr/>
            </a:pPr>
            <a:r>
              <a:rPr lang="en-GB" sz="29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As a cigarette burns, the residues are concentrated towards the butt. </a:t>
            </a:r>
          </a:p>
          <a:p>
            <a:pPr fontAlgn="auto">
              <a:spcAft>
                <a:spcPts val="0"/>
              </a:spcAft>
              <a:buFont typeface="Arial" pitchFamily="34" charset="0"/>
              <a:buChar char="•"/>
              <a:defRPr/>
            </a:pPr>
            <a:r>
              <a:rPr lang="en-GB" sz="29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The products that are most damaging are:</a:t>
            </a:r>
          </a:p>
          <a:p>
            <a:pPr lvl="1" fontAlgn="auto">
              <a:spcAft>
                <a:spcPts val="0"/>
              </a:spcAft>
              <a:buFont typeface="Arial" pitchFamily="34" charset="0"/>
              <a:buChar char="•"/>
              <a:defRPr/>
            </a:pPr>
            <a:r>
              <a:rPr lang="en-GB" sz="25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tar, a carcinogen (substance that causes cancer) </a:t>
            </a:r>
          </a:p>
          <a:p>
            <a:pPr lvl="1" fontAlgn="auto">
              <a:spcAft>
                <a:spcPts val="0"/>
              </a:spcAft>
              <a:buFont typeface="Arial" pitchFamily="34" charset="0"/>
              <a:buChar char="•"/>
              <a:defRPr/>
            </a:pPr>
            <a:r>
              <a:rPr lang="en-GB" sz="25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nicotine is addictive and increases cholesterol levels </a:t>
            </a:r>
            <a:endParaRPr lang="en-GB" sz="25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endParaRPr>
          </a:p>
          <a:p>
            <a:pPr lvl="1" fontAlgn="auto">
              <a:spcAft>
                <a:spcPts val="0"/>
              </a:spcAft>
              <a:buNone/>
              <a:defRPr/>
            </a:pPr>
            <a:r>
              <a:rPr lang="en-GB" sz="25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	</a:t>
            </a:r>
            <a:r>
              <a:rPr lang="en-GB" sz="25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i</a:t>
            </a:r>
            <a:r>
              <a:rPr lang="en-GB" sz="25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n </a:t>
            </a:r>
            <a:r>
              <a:rPr lang="en-GB" sz="25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your body </a:t>
            </a:r>
          </a:p>
          <a:p>
            <a:pPr lvl="1" fontAlgn="auto">
              <a:spcAft>
                <a:spcPts val="0"/>
              </a:spcAft>
              <a:buFont typeface="Arial" pitchFamily="34" charset="0"/>
              <a:buChar char="•"/>
              <a:defRPr/>
            </a:pPr>
            <a:r>
              <a:rPr lang="en-GB" sz="25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carbon monoxide reduces oxygen in the body </a:t>
            </a:r>
          </a:p>
          <a:p>
            <a:pPr fontAlgn="auto">
              <a:spcAft>
                <a:spcPts val="0"/>
              </a:spcAft>
              <a:buFont typeface="Arial" pitchFamily="34" charset="0"/>
              <a:buChar char="•"/>
              <a:defRPr/>
            </a:pPr>
            <a:r>
              <a:rPr lang="en-GB" sz="29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The damage caused by smoking is influenced by:</a:t>
            </a:r>
          </a:p>
          <a:p>
            <a:pPr lvl="1" fontAlgn="auto">
              <a:spcAft>
                <a:spcPts val="0"/>
              </a:spcAft>
              <a:buFont typeface="Arial" pitchFamily="34" charset="0"/>
              <a:buChar char="•"/>
              <a:defRPr/>
            </a:pPr>
            <a:r>
              <a:rPr lang="en-GB" sz="25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the number of cigarettes smoked </a:t>
            </a:r>
          </a:p>
          <a:p>
            <a:pPr lvl="1" fontAlgn="auto">
              <a:spcAft>
                <a:spcPts val="0"/>
              </a:spcAft>
              <a:buFont typeface="Arial" pitchFamily="34" charset="0"/>
              <a:buChar char="•"/>
              <a:defRPr/>
            </a:pPr>
            <a:r>
              <a:rPr lang="en-GB" sz="25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whether the cigarette has a filter </a:t>
            </a:r>
          </a:p>
          <a:p>
            <a:pPr lvl="1" fontAlgn="auto">
              <a:spcAft>
                <a:spcPts val="0"/>
              </a:spcAft>
              <a:buFont typeface="Arial" pitchFamily="34" charset="0"/>
              <a:buChar char="•"/>
              <a:defRPr/>
            </a:pPr>
            <a:r>
              <a:rPr lang="en-GB" sz="25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how the tobacco has been prepared. </a:t>
            </a:r>
          </a:p>
          <a:p>
            <a:pPr fontAlgn="auto">
              <a:spcAft>
                <a:spcPts val="0"/>
              </a:spcAft>
              <a:buFont typeface="Arial" pitchFamily="34" charset="0"/>
              <a:buChar char="•"/>
              <a:defRPr/>
            </a:pPr>
            <a:r>
              <a:rPr lang="en-GB" sz="29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Cardiovascular disease is the main cause of death </a:t>
            </a:r>
            <a:endParaRPr lang="en-GB" sz="29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endParaRPr>
          </a:p>
          <a:p>
            <a:pPr fontAlgn="auto">
              <a:spcAft>
                <a:spcPts val="0"/>
              </a:spcAft>
              <a:buNone/>
              <a:defRPr/>
            </a:pPr>
            <a:r>
              <a:rPr lang="en-GB" sz="29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	</a:t>
            </a:r>
            <a:r>
              <a:rPr lang="en-GB" sz="29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due </a:t>
            </a:r>
            <a:r>
              <a:rPr lang="en-GB" sz="29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rPr>
              <a:t>to smoking. </a:t>
            </a:r>
          </a:p>
          <a:p>
            <a:pPr fontAlgn="auto">
              <a:spcAft>
                <a:spcPts val="0"/>
              </a:spcAft>
              <a:buFont typeface="Arial" pitchFamily="34" charset="0"/>
              <a:buChar char="•"/>
              <a:defRPr/>
            </a:pPr>
            <a:endParaRPr lang="en-GB" sz="2200" dirty="0" smtClean="0">
              <a:ln>
                <a:solidFill>
                  <a:sysClr val="windowText" lastClr="000000"/>
                </a:solidFill>
              </a:ln>
              <a:solidFill>
                <a:srgbClr val="00B050"/>
              </a:solidFill>
              <a:effectLst>
                <a:glow rad="228600">
                  <a:schemeClr val="accent3">
                    <a:satMod val="175000"/>
                    <a:alpha val="40000"/>
                  </a:schemeClr>
                </a:glow>
                <a:reflection blurRad="6350" stA="50000" endA="300" endPos="50000" dist="29997" dir="5400000" sy="-100000" algn="bl" rotWithShape="0"/>
              </a:effectLst>
            </a:endParaRPr>
          </a:p>
          <a:p>
            <a:pPr fontAlgn="auto">
              <a:spcAft>
                <a:spcPts val="0"/>
              </a:spcAft>
              <a:buFont typeface="Arial" pitchFamily="34" charset="0"/>
              <a:buChar char="•"/>
              <a:defRPr/>
            </a:pPr>
            <a:endParaRPr lang="en-GB" dirty="0">
              <a:effectLst>
                <a:reflection blurRad="6350" stA="50000" endA="300" endPos="50000" dist="29997" dir="5400000" sy="-100000" algn="bl" rotWithShape="0"/>
              </a:effectLst>
            </a:endParaRPr>
          </a:p>
        </p:txBody>
      </p:sp>
      <p:pic>
        <p:nvPicPr>
          <p:cNvPr id="14339" name="Picture 2" descr="http://www.cartoonbrew.com/archives/smokingtoons1.jpg"/>
          <p:cNvPicPr>
            <a:picLocks noChangeAspect="1" noChangeArrowheads="1"/>
          </p:cNvPicPr>
          <p:nvPr/>
        </p:nvPicPr>
        <p:blipFill>
          <a:blip r:embed="rId3" cstate="print"/>
          <a:srcRect/>
          <a:stretch>
            <a:fillRect/>
          </a:stretch>
        </p:blipFill>
        <p:spPr bwMode="auto">
          <a:xfrm>
            <a:off x="5148064" y="3933155"/>
            <a:ext cx="2921000" cy="2016125"/>
          </a:xfrm>
          <a:prstGeom prst="rect">
            <a:avLst/>
          </a:prstGeom>
          <a:noFill/>
          <a:ln w="9525">
            <a:noFill/>
            <a:miter lim="800000"/>
            <a:headEnd/>
            <a:tailEnd/>
          </a:ln>
        </p:spPr>
      </p:pic>
      <p:sp>
        <p:nvSpPr>
          <p:cNvPr id="2" name="Title 1"/>
          <p:cNvSpPr>
            <a:spLocks noGrp="1"/>
          </p:cNvSpPr>
          <p:nvPr>
            <p:ph type="title"/>
          </p:nvPr>
        </p:nvSpPr>
        <p:spPr>
          <a:xfrm>
            <a:off x="467544" y="548680"/>
            <a:ext cx="8229600" cy="1143000"/>
          </a:xfrm>
        </p:spPr>
        <p:txBody>
          <a:bodyPr rtlCol="0">
            <a:normAutofit/>
          </a:bodyPr>
          <a:lstStyle/>
          <a:p>
            <a:pPr fontAlgn="auto">
              <a:spcAft>
                <a:spcPts val="0"/>
              </a:spcAft>
              <a:defRPr/>
            </a:pPr>
            <a:r>
              <a:rPr lang="en-GB" dirty="0" smtClean="0">
                <a:ln>
                  <a:solidFill>
                    <a:sysClr val="windowText" lastClr="000000"/>
                  </a:solidFill>
                </a:ln>
                <a:solidFill>
                  <a:srgbClr val="FF0000"/>
                </a:solidFill>
                <a:effectLst>
                  <a:glow rad="228600">
                    <a:schemeClr val="accent2">
                      <a:satMod val="175000"/>
                      <a:alpha val="40000"/>
                    </a:schemeClr>
                  </a:glow>
                </a:effectLst>
              </a:rPr>
              <a:t>Smoking</a:t>
            </a:r>
            <a:endParaRPr lang="en-GB" dirty="0">
              <a:ln>
                <a:solidFill>
                  <a:sysClr val="windowText" lastClr="000000"/>
                </a:solidFill>
              </a:ln>
              <a:solidFill>
                <a:srgbClr val="FF0000"/>
              </a:solidFill>
              <a:effectLst>
                <a:glow rad="228600">
                  <a:schemeClr val="accent2">
                    <a:satMod val="175000"/>
                    <a:alpha val="40000"/>
                  </a:schemeClr>
                </a:glow>
              </a:effectLst>
            </a:endParaRPr>
          </a:p>
        </p:txBody>
      </p:sp>
      <p:pic>
        <p:nvPicPr>
          <p:cNvPr id="18" name="Picture 2" descr="Lit Cigarette Clip Art"/>
          <p:cNvPicPr>
            <a:picLocks noChangeAspect="1" noChangeArrowheads="1"/>
          </p:cNvPicPr>
          <p:nvPr/>
        </p:nvPicPr>
        <p:blipFill>
          <a:blip r:embed="rId2" cstate="print"/>
          <a:srcRect l="76074" b="51474"/>
          <a:stretch>
            <a:fillRect/>
          </a:stretch>
        </p:blipFill>
        <p:spPr bwMode="auto">
          <a:xfrm>
            <a:off x="3707904" y="0"/>
            <a:ext cx="362347" cy="1368152"/>
          </a:xfrm>
          <a:prstGeom prst="rect">
            <a:avLst/>
          </a:prstGeom>
          <a:noFill/>
        </p:spPr>
      </p:pic>
      <p:pic>
        <p:nvPicPr>
          <p:cNvPr id="21" name="Picture 2" descr="Lit Cigarette Clip Art"/>
          <p:cNvPicPr>
            <a:picLocks noChangeAspect="1" noChangeArrowheads="1"/>
          </p:cNvPicPr>
          <p:nvPr/>
        </p:nvPicPr>
        <p:blipFill>
          <a:blip r:embed="rId2" cstate="print"/>
          <a:srcRect l="76074" b="51474"/>
          <a:stretch>
            <a:fillRect/>
          </a:stretch>
        </p:blipFill>
        <p:spPr bwMode="auto">
          <a:xfrm>
            <a:off x="3995936" y="0"/>
            <a:ext cx="362347" cy="1368152"/>
          </a:xfrm>
          <a:prstGeom prst="rect">
            <a:avLst/>
          </a:prstGeom>
          <a:noFill/>
        </p:spPr>
      </p:pic>
      <p:pic>
        <p:nvPicPr>
          <p:cNvPr id="22" name="Picture 2" descr="Lit Cigarette Clip Art"/>
          <p:cNvPicPr>
            <a:picLocks noChangeAspect="1" noChangeArrowheads="1"/>
          </p:cNvPicPr>
          <p:nvPr/>
        </p:nvPicPr>
        <p:blipFill>
          <a:blip r:embed="rId2" cstate="print"/>
          <a:srcRect l="76074" b="51474"/>
          <a:stretch>
            <a:fillRect/>
          </a:stretch>
        </p:blipFill>
        <p:spPr bwMode="auto">
          <a:xfrm>
            <a:off x="4355976" y="0"/>
            <a:ext cx="362347" cy="1368152"/>
          </a:xfrm>
          <a:prstGeom prst="rect">
            <a:avLst/>
          </a:prstGeom>
          <a:noFill/>
        </p:spPr>
      </p:pic>
      <p:pic>
        <p:nvPicPr>
          <p:cNvPr id="23" name="Picture 2" descr="Lit Cigarette Clip Art"/>
          <p:cNvPicPr>
            <a:picLocks noChangeAspect="1" noChangeArrowheads="1"/>
          </p:cNvPicPr>
          <p:nvPr/>
        </p:nvPicPr>
        <p:blipFill>
          <a:blip r:embed="rId2" cstate="print"/>
          <a:srcRect l="76074" b="51474"/>
          <a:stretch>
            <a:fillRect/>
          </a:stretch>
        </p:blipFill>
        <p:spPr bwMode="auto">
          <a:xfrm>
            <a:off x="4788024" y="0"/>
            <a:ext cx="362347" cy="1368152"/>
          </a:xfrm>
          <a:prstGeom prst="rect">
            <a:avLst/>
          </a:prstGeom>
          <a:noFill/>
        </p:spPr>
      </p:pic>
      <p:pic>
        <p:nvPicPr>
          <p:cNvPr id="24" name="Picture 2" descr="Lit Cigarette Clip Art"/>
          <p:cNvPicPr>
            <a:picLocks noChangeAspect="1" noChangeArrowheads="1"/>
          </p:cNvPicPr>
          <p:nvPr/>
        </p:nvPicPr>
        <p:blipFill>
          <a:blip r:embed="rId2" cstate="print"/>
          <a:srcRect l="76074" b="51474"/>
          <a:stretch>
            <a:fillRect/>
          </a:stretch>
        </p:blipFill>
        <p:spPr bwMode="auto">
          <a:xfrm>
            <a:off x="5076056" y="0"/>
            <a:ext cx="362347" cy="136815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GB" b="1" dirty="0" smtClean="0">
                <a:ln w="11430"/>
                <a:gradFill flip="none" rotWithShape="1">
                  <a:gsLst>
                    <a:gs pos="0">
                      <a:srgbClr val="FFFF00"/>
                    </a:gs>
                    <a:gs pos="45000">
                      <a:srgbClr val="FF7A00"/>
                    </a:gs>
                    <a:gs pos="70000">
                      <a:srgbClr val="FF0300"/>
                    </a:gs>
                    <a:gs pos="100000">
                      <a:srgbClr val="4D0808"/>
                    </a:gs>
                  </a:gsLst>
                  <a:lin ang="5400000" scaled="0"/>
                  <a:tileRect/>
                </a:gradFill>
                <a:effectLst>
                  <a:outerShdw blurRad="50800" dist="39000" dir="5460000" algn="tl">
                    <a:srgbClr val="000000">
                      <a:alpha val="38000"/>
                    </a:srgbClr>
                  </a:outerShdw>
                </a:effectLst>
              </a:rPr>
              <a:t>Symptoms of smoking</a:t>
            </a:r>
            <a:endParaRPr lang="en-GB" b="1" dirty="0">
              <a:ln w="11430"/>
              <a:gradFill flip="none" rotWithShape="1">
                <a:gsLst>
                  <a:gs pos="0">
                    <a:srgbClr val="FFFF00"/>
                  </a:gs>
                  <a:gs pos="45000">
                    <a:srgbClr val="FF7A00"/>
                  </a:gs>
                  <a:gs pos="70000">
                    <a:srgbClr val="FF0300"/>
                  </a:gs>
                  <a:gs pos="100000">
                    <a:srgbClr val="4D0808"/>
                  </a:gs>
                </a:gsLst>
                <a:lin ang="5400000" scaled="0"/>
                <a:tileRect/>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395536" y="1268760"/>
            <a:ext cx="8291264" cy="4853136"/>
          </a:xfrm>
        </p:spPr>
        <p:txBody>
          <a:bodyPr/>
          <a:lstStyle/>
          <a:p>
            <a:pPr>
              <a:buNone/>
            </a:pPr>
            <a:r>
              <a:rPr lang="en-GB" sz="1400" b="1" dirty="0" smtClean="0">
                <a:effectLst>
                  <a:glow rad="228600">
                    <a:schemeClr val="accent4">
                      <a:satMod val="175000"/>
                      <a:alpha val="40000"/>
                    </a:schemeClr>
                  </a:glow>
                </a:effectLst>
              </a:rPr>
              <a:t> </a:t>
            </a:r>
            <a:r>
              <a:rPr lang="en-GB" sz="1200" b="1" dirty="0" smtClean="0">
                <a:effectLst>
                  <a:glow rad="228600">
                    <a:schemeClr val="accent4">
                      <a:satMod val="175000"/>
                      <a:alpha val="40000"/>
                    </a:schemeClr>
                  </a:glow>
                </a:effectLst>
              </a:rPr>
              <a:t>There are many symptoms when a person is smoking:</a:t>
            </a:r>
          </a:p>
          <a:p>
            <a:r>
              <a:rPr lang="en-GB" sz="1200" b="1" dirty="0" smtClean="0">
                <a:effectLst>
                  <a:glow rad="228600">
                    <a:schemeClr val="accent4">
                      <a:satMod val="175000"/>
                      <a:alpha val="40000"/>
                    </a:schemeClr>
                  </a:glow>
                </a:effectLst>
              </a:rPr>
              <a:t>Discoloured Teeth</a:t>
            </a:r>
          </a:p>
          <a:p>
            <a:pPr lvl="1"/>
            <a:r>
              <a:rPr lang="en-GB" sz="1000" dirty="0" smtClean="0">
                <a:effectLst>
                  <a:glow rad="228600">
                    <a:schemeClr val="accent4">
                      <a:satMod val="175000"/>
                      <a:alpha val="40000"/>
                    </a:schemeClr>
                  </a:glow>
                </a:effectLst>
              </a:rPr>
              <a:t>It is one of the most obvious signs of smoking since your teeth go slightly yellow, teeth whitening products help to decrease  the discoloration  but unless the person ceases to smoke it will be a constant problem.</a:t>
            </a:r>
          </a:p>
          <a:p>
            <a:r>
              <a:rPr lang="en-GB" sz="1200" b="1" dirty="0" smtClean="0">
                <a:effectLst>
                  <a:glow rad="228600">
                    <a:schemeClr val="accent4">
                      <a:satMod val="175000"/>
                      <a:alpha val="40000"/>
                    </a:schemeClr>
                  </a:glow>
                </a:effectLst>
              </a:rPr>
              <a:t>Circles Under the Eyes</a:t>
            </a:r>
          </a:p>
          <a:p>
            <a:pPr lvl="1"/>
            <a:r>
              <a:rPr lang="en-GB" sz="1000" dirty="0" smtClean="0">
                <a:effectLst>
                  <a:glow rad="228600">
                    <a:schemeClr val="accent4">
                      <a:satMod val="175000"/>
                      <a:alpha val="40000"/>
                    </a:schemeClr>
                  </a:glow>
                </a:effectLst>
              </a:rPr>
              <a:t>Smoking contributes to poor circulation, causing dark circles under the eyes that typically signify a lack of sleep.</a:t>
            </a:r>
          </a:p>
          <a:p>
            <a:r>
              <a:rPr lang="en-GB" sz="1200" dirty="0" smtClean="0">
                <a:effectLst>
                  <a:glow rad="228600">
                    <a:schemeClr val="accent4">
                      <a:satMod val="175000"/>
                      <a:alpha val="40000"/>
                    </a:schemeClr>
                  </a:glow>
                </a:effectLst>
              </a:rPr>
              <a:t> </a:t>
            </a:r>
            <a:r>
              <a:rPr lang="en-GB" sz="1200" b="1" dirty="0" smtClean="0">
                <a:effectLst>
                  <a:glow rad="228600">
                    <a:schemeClr val="accent4">
                      <a:satMod val="175000"/>
                      <a:alpha val="40000"/>
                    </a:schemeClr>
                  </a:glow>
                </a:effectLst>
              </a:rPr>
              <a:t>Wrinkles</a:t>
            </a:r>
          </a:p>
          <a:p>
            <a:pPr lvl="1"/>
            <a:r>
              <a:rPr lang="en-GB" sz="1000" dirty="0" smtClean="0">
                <a:effectLst>
                  <a:glow rad="228600">
                    <a:schemeClr val="accent4">
                      <a:satMod val="175000"/>
                      <a:alpha val="40000"/>
                    </a:schemeClr>
                  </a:glow>
                </a:effectLst>
              </a:rPr>
              <a:t>Smoking causes premature aging by promoting the development of wrinkles around the eyes and mouth; the causation of which is the squinting of the eyes and puckering of the mouth associated with inhaling from a cigarette. </a:t>
            </a:r>
          </a:p>
          <a:p>
            <a:r>
              <a:rPr lang="en-GB" sz="1200" b="1" dirty="0" smtClean="0">
                <a:effectLst>
                  <a:glow rad="228600">
                    <a:schemeClr val="accent4">
                      <a:satMod val="175000"/>
                      <a:alpha val="40000"/>
                    </a:schemeClr>
                  </a:glow>
                </a:effectLst>
              </a:rPr>
              <a:t>Skin Pallor</a:t>
            </a:r>
          </a:p>
          <a:p>
            <a:pPr lvl="1"/>
            <a:r>
              <a:rPr lang="en-GB" sz="1000" dirty="0" smtClean="0">
                <a:effectLst>
                  <a:glow rad="228600">
                    <a:schemeClr val="accent4">
                      <a:satMod val="175000"/>
                      <a:alpha val="40000"/>
                    </a:schemeClr>
                  </a:glow>
                </a:effectLst>
              </a:rPr>
              <a:t>Heavy smoking tends to cause smokers to develop a greyish cast to their skin</a:t>
            </a:r>
            <a:r>
              <a:rPr lang="en-GB" sz="1000" dirty="0" smtClean="0">
                <a:effectLst>
                  <a:glow rad="228600">
                    <a:schemeClr val="accent4">
                      <a:satMod val="175000"/>
                      <a:alpha val="40000"/>
                    </a:schemeClr>
                  </a:glow>
                </a:effectLst>
              </a:rPr>
              <a:t>. </a:t>
            </a:r>
            <a:r>
              <a:rPr lang="en-GB" sz="1000" dirty="0" smtClean="0">
                <a:effectLst>
                  <a:glow rad="228600">
                    <a:schemeClr val="accent4">
                      <a:satMod val="175000"/>
                      <a:alpha val="40000"/>
                    </a:schemeClr>
                  </a:glow>
                </a:effectLst>
              </a:rPr>
              <a:t>This is caused by depriving cells of much-needed oxygen</a:t>
            </a:r>
            <a:r>
              <a:rPr lang="en-GB" sz="1000" dirty="0" smtClean="0">
                <a:effectLst>
                  <a:glow rad="228600">
                    <a:schemeClr val="accent4">
                      <a:satMod val="175000"/>
                      <a:alpha val="40000"/>
                    </a:schemeClr>
                  </a:glow>
                </a:effectLst>
              </a:rPr>
              <a:t>.</a:t>
            </a:r>
          </a:p>
          <a:p>
            <a:r>
              <a:rPr lang="en-GB" sz="1200" dirty="0" smtClean="0">
                <a:effectLst>
                  <a:glow rad="228600">
                    <a:schemeClr val="accent4">
                      <a:satMod val="175000"/>
                      <a:alpha val="40000"/>
                    </a:schemeClr>
                  </a:glow>
                </a:effectLst>
              </a:rPr>
              <a:t> </a:t>
            </a:r>
            <a:r>
              <a:rPr lang="en-GB" sz="1200" b="1" dirty="0" smtClean="0">
                <a:effectLst>
                  <a:glow rad="228600">
                    <a:schemeClr val="accent4">
                      <a:satMod val="175000"/>
                      <a:alpha val="40000"/>
                    </a:schemeClr>
                  </a:glow>
                </a:effectLst>
              </a:rPr>
              <a:t>Staining Of Skin</a:t>
            </a:r>
          </a:p>
          <a:p>
            <a:pPr lvl="1"/>
            <a:r>
              <a:rPr lang="en-GB" sz="1000" dirty="0" smtClean="0">
                <a:effectLst>
                  <a:glow rad="228600">
                    <a:schemeClr val="accent4">
                      <a:satMod val="175000"/>
                      <a:alpha val="40000"/>
                    </a:schemeClr>
                  </a:glow>
                </a:effectLst>
              </a:rPr>
              <a:t>In addition to staining the teeth, heavy smokers also </a:t>
            </a:r>
            <a:r>
              <a:rPr lang="en-GB" sz="1000" dirty="0" smtClean="0">
                <a:effectLst>
                  <a:glow rad="228600">
                    <a:schemeClr val="accent4">
                      <a:satMod val="175000"/>
                      <a:alpha val="40000"/>
                    </a:schemeClr>
                  </a:glow>
                </a:effectLst>
              </a:rPr>
              <a:t>develop yellow stained fingers</a:t>
            </a:r>
          </a:p>
          <a:p>
            <a:pPr lvl="1">
              <a:buNone/>
            </a:pPr>
            <a:r>
              <a:rPr lang="en-GB" sz="1000" dirty="0" smtClean="0">
                <a:effectLst>
                  <a:glow rad="228600">
                    <a:schemeClr val="accent4">
                      <a:satMod val="175000"/>
                      <a:alpha val="40000"/>
                    </a:schemeClr>
                  </a:glow>
                </a:effectLst>
              </a:rPr>
              <a:t>	on the hand that they use while smoking, </a:t>
            </a:r>
            <a:r>
              <a:rPr lang="en-GB" sz="1000" dirty="0" smtClean="0">
                <a:effectLst>
                  <a:glow rad="228600">
                    <a:schemeClr val="accent4">
                      <a:satMod val="175000"/>
                      <a:alpha val="40000"/>
                    </a:schemeClr>
                  </a:glow>
                </a:effectLst>
              </a:rPr>
              <a:t> usually </a:t>
            </a:r>
            <a:r>
              <a:rPr lang="en-GB" sz="1000" dirty="0" smtClean="0">
                <a:effectLst>
                  <a:glow rad="228600">
                    <a:schemeClr val="accent4">
                      <a:satMod val="175000"/>
                      <a:alpha val="40000"/>
                    </a:schemeClr>
                  </a:glow>
                </a:effectLst>
              </a:rPr>
              <a:t>on the index and middle fingers. </a:t>
            </a:r>
          </a:p>
          <a:p>
            <a:pPr>
              <a:buNone/>
            </a:pPr>
            <a:endParaRPr lang="en-GB" sz="1200" dirty="0" smtClean="0">
              <a:effectLst>
                <a:glow rad="228600">
                  <a:schemeClr val="accent4">
                    <a:satMod val="175000"/>
                    <a:alpha val="40000"/>
                  </a:schemeClr>
                </a:glow>
              </a:effectLst>
            </a:endParaRPr>
          </a:p>
          <a:p>
            <a:pPr>
              <a:buNone/>
            </a:pPr>
            <a:r>
              <a:rPr lang="en-GB" sz="1200" dirty="0" smtClean="0">
                <a:effectLst>
                  <a:glow rad="228600">
                    <a:schemeClr val="accent4">
                      <a:satMod val="175000"/>
                      <a:alpha val="40000"/>
                    </a:schemeClr>
                  </a:glow>
                </a:effectLst>
              </a:rPr>
              <a:t>When  </a:t>
            </a:r>
            <a:r>
              <a:rPr lang="en-GB" sz="1200" dirty="0" smtClean="0">
                <a:effectLst>
                  <a:glow rad="228600">
                    <a:schemeClr val="accent4">
                      <a:satMod val="175000"/>
                      <a:alpha val="40000"/>
                    </a:schemeClr>
                  </a:glow>
                </a:effectLst>
              </a:rPr>
              <a:t>someone begins to smoke the symptoms don’t appear</a:t>
            </a:r>
          </a:p>
          <a:p>
            <a:pPr>
              <a:buNone/>
            </a:pPr>
            <a:r>
              <a:rPr lang="en-GB" sz="1200" dirty="0" smtClean="0">
                <a:effectLst>
                  <a:glow rad="228600">
                    <a:schemeClr val="accent4">
                      <a:satMod val="175000"/>
                      <a:alpha val="40000"/>
                    </a:schemeClr>
                  </a:glow>
                </a:effectLst>
              </a:rPr>
              <a:t> suddenly, but appear over years. </a:t>
            </a:r>
            <a:endParaRPr lang="en-GB" sz="1200" dirty="0" smtClean="0">
              <a:effectLst>
                <a:glow rad="228600">
                  <a:schemeClr val="accent4">
                    <a:satMod val="175000"/>
                    <a:alpha val="40000"/>
                  </a:schemeClr>
                </a:glow>
              </a:effectLst>
            </a:endParaRPr>
          </a:p>
          <a:p>
            <a:pPr>
              <a:buNone/>
            </a:pPr>
            <a:endParaRPr lang="en-GB" sz="1200" dirty="0" smtClean="0">
              <a:effectLst>
                <a:glow rad="228600">
                  <a:schemeClr val="accent4">
                    <a:satMod val="175000"/>
                    <a:alpha val="40000"/>
                  </a:schemeClr>
                </a:glow>
              </a:effectLst>
            </a:endParaRPr>
          </a:p>
          <a:p>
            <a:pPr>
              <a:buNone/>
            </a:pPr>
            <a:r>
              <a:rPr lang="en-GB" sz="1200" dirty="0" smtClean="0">
                <a:effectLst>
                  <a:glow rad="228600">
                    <a:schemeClr val="accent4">
                      <a:satMod val="175000"/>
                      <a:alpha val="40000"/>
                    </a:schemeClr>
                  </a:glow>
                </a:effectLst>
              </a:rPr>
              <a:t>Cigarettes contain </a:t>
            </a:r>
            <a:r>
              <a:rPr lang="en-GB" sz="1200" dirty="0" smtClean="0">
                <a:effectLst>
                  <a:glow rad="228600">
                    <a:schemeClr val="accent4">
                      <a:satMod val="175000"/>
                      <a:alpha val="40000"/>
                    </a:schemeClr>
                  </a:glow>
                </a:effectLst>
              </a:rPr>
              <a:t>Nicotine, a  </a:t>
            </a:r>
            <a:r>
              <a:rPr lang="en-GB" sz="1200" dirty="0" smtClean="0">
                <a:effectLst>
                  <a:glow rad="228600">
                    <a:schemeClr val="accent4">
                      <a:satMod val="175000"/>
                      <a:alpha val="40000"/>
                    </a:schemeClr>
                  </a:glow>
                </a:effectLst>
              </a:rPr>
              <a:t>substance which </a:t>
            </a:r>
            <a:r>
              <a:rPr lang="en-GB" sz="1200" dirty="0" smtClean="0">
                <a:effectLst>
                  <a:glow rad="228600">
                    <a:schemeClr val="accent4">
                      <a:satMod val="175000"/>
                      <a:alpha val="40000"/>
                    </a:schemeClr>
                  </a:glow>
                </a:effectLst>
              </a:rPr>
              <a:t>is extremely addictive</a:t>
            </a:r>
          </a:p>
          <a:p>
            <a:pPr>
              <a:buNone/>
            </a:pPr>
            <a:r>
              <a:rPr lang="en-GB" sz="1200" dirty="0" smtClean="0">
                <a:effectLst>
                  <a:glow rad="228600">
                    <a:schemeClr val="accent4">
                      <a:satMod val="175000"/>
                      <a:alpha val="40000"/>
                    </a:schemeClr>
                  </a:glow>
                </a:effectLst>
              </a:rPr>
              <a:t> and makes it </a:t>
            </a:r>
            <a:r>
              <a:rPr lang="en-GB" sz="1200" dirty="0" smtClean="0">
                <a:effectLst>
                  <a:glow rad="228600">
                    <a:schemeClr val="accent4">
                      <a:satMod val="175000"/>
                      <a:alpha val="40000"/>
                    </a:schemeClr>
                  </a:glow>
                </a:effectLst>
              </a:rPr>
              <a:t>hard </a:t>
            </a:r>
            <a:r>
              <a:rPr lang="en-GB" sz="1200" dirty="0" smtClean="0">
                <a:effectLst>
                  <a:glow rad="228600">
                    <a:schemeClr val="accent4">
                      <a:satMod val="175000"/>
                      <a:alpha val="40000"/>
                    </a:schemeClr>
                  </a:glow>
                </a:effectLst>
              </a:rPr>
              <a:t>to stop  smoking after you have started.</a:t>
            </a:r>
          </a:p>
          <a:p>
            <a:pPr>
              <a:buNone/>
            </a:pPr>
            <a:endParaRPr lang="en-GB" dirty="0"/>
          </a:p>
        </p:txBody>
      </p:sp>
      <p:pic>
        <p:nvPicPr>
          <p:cNvPr id="1026" name="Picture 2" descr="http://www.gregmaustin.com/webdesign/sites/heart/images/heart_attack_symptoms_women.gif"/>
          <p:cNvPicPr>
            <a:picLocks noChangeAspect="1" noChangeArrowheads="1"/>
          </p:cNvPicPr>
          <p:nvPr/>
        </p:nvPicPr>
        <p:blipFill>
          <a:blip r:embed="rId2" cstate="print"/>
          <a:srcRect/>
          <a:stretch>
            <a:fillRect/>
          </a:stretch>
        </p:blipFill>
        <p:spPr bwMode="auto">
          <a:xfrm>
            <a:off x="5652120" y="3501008"/>
            <a:ext cx="2808312" cy="308482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scene3d>
              <a:camera prst="orthographicFront"/>
              <a:lightRig rig="glow" dir="tl">
                <a:rot lat="0" lon="0" rev="5400000"/>
              </a:lightRig>
            </a:scene3d>
            <a:sp3d contourW="12700">
              <a:bevelT w="25400" h="25400"/>
              <a:contourClr>
                <a:schemeClr val="accent6">
                  <a:shade val="73000"/>
                </a:schemeClr>
              </a:contourClr>
            </a:sp3d>
          </a:bodyPr>
          <a:lstStyle/>
          <a:p>
            <a:pPr fontAlgn="auto">
              <a:spcAft>
                <a:spcPts val="0"/>
              </a:spcAft>
              <a:defRPr/>
            </a:pPr>
            <a:r>
              <a:rPr lang="en-GB"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Drinking</a:t>
            </a:r>
            <a:endParaRPr lang="en-GB"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Content Placeholder 2"/>
          <p:cNvSpPr>
            <a:spLocks noGrp="1"/>
          </p:cNvSpPr>
          <p:nvPr>
            <p:ph idx="1"/>
          </p:nvPr>
        </p:nvSpPr>
        <p:spPr>
          <a:xfrm>
            <a:off x="457200" y="1600200"/>
            <a:ext cx="8229600" cy="5069160"/>
          </a:xfrm>
        </p:spPr>
        <p:txBody>
          <a:bodyPr rtlCol="0">
            <a:normAutofit fontScale="55000" lnSpcReduction="20000"/>
          </a:bodyPr>
          <a:lstStyle/>
          <a:p>
            <a:pPr fontAlgn="auto">
              <a:spcAft>
                <a:spcPts val="0"/>
              </a:spcAft>
              <a:buFont typeface="Arial" pitchFamily="34" charset="0"/>
              <a:buChar char="•"/>
              <a:defRPr/>
            </a:pPr>
            <a:r>
              <a:rPr lang="en-GB" sz="34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Contrary to what many people believe, alcohol is not a </a:t>
            </a:r>
            <a:r>
              <a:rPr lang="en-GB" sz="34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stimulant, it </a:t>
            </a:r>
            <a:r>
              <a:rPr lang="en-GB" sz="34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is a depressant. This is why drinking too much </a:t>
            </a:r>
            <a:r>
              <a:rPr lang="en-GB" sz="34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can lead </a:t>
            </a:r>
            <a:r>
              <a:rPr lang="en-GB" sz="34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to impaired judgement, slurring of the speech, </a:t>
            </a:r>
            <a:r>
              <a:rPr lang="en-GB" sz="34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violent </a:t>
            </a:r>
            <a:r>
              <a:rPr lang="en-GB" sz="34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behaviour and loss of short-term memory. </a:t>
            </a:r>
          </a:p>
          <a:p>
            <a:pPr fontAlgn="auto">
              <a:spcAft>
                <a:spcPts val="0"/>
              </a:spcAft>
              <a:buFont typeface="Arial" pitchFamily="34" charset="0"/>
              <a:buChar char="•"/>
              <a:defRPr/>
            </a:pPr>
            <a:r>
              <a:rPr lang="en-GB" sz="34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Either on its own or in conjunction with other factors, alcohol is estimated to be responsible for at least 33,000 deaths in the UK each year. </a:t>
            </a:r>
          </a:p>
          <a:p>
            <a:pPr fontAlgn="auto">
              <a:spcAft>
                <a:spcPts val="0"/>
              </a:spcAft>
              <a:buFont typeface="Arial" pitchFamily="34" charset="0"/>
              <a:buChar char="•"/>
              <a:defRPr/>
            </a:pPr>
            <a:r>
              <a:rPr lang="en-GB" sz="34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More </a:t>
            </a:r>
            <a:r>
              <a:rPr lang="en-GB" sz="34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than one in 25 adults are dependent on alcohol, and the UK has one of the highest rates of binge drinking in </a:t>
            </a:r>
            <a:r>
              <a:rPr lang="en-GB" sz="34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Europe.</a:t>
            </a:r>
            <a:endParaRPr lang="en-GB" sz="34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endParaRPr>
          </a:p>
          <a:p>
            <a:pPr fontAlgn="auto">
              <a:spcAft>
                <a:spcPts val="0"/>
              </a:spcAft>
              <a:buFont typeface="Arial" pitchFamily="34" charset="0"/>
              <a:buChar char="•"/>
              <a:defRPr/>
            </a:pPr>
            <a:r>
              <a:rPr lang="en-GB" sz="34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The short term health risks of alcohol include:</a:t>
            </a:r>
          </a:p>
          <a:p>
            <a:pPr lvl="1" fontAlgn="auto">
              <a:spcAft>
                <a:spcPts val="0"/>
              </a:spcAft>
              <a:buFont typeface="Arial" pitchFamily="34" charset="0"/>
              <a:buChar char="•"/>
              <a:defRPr/>
            </a:pPr>
            <a:r>
              <a:rPr lang="en-GB" sz="30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Anxiety </a:t>
            </a:r>
            <a:endParaRPr lang="en-GB" sz="30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endParaRPr>
          </a:p>
          <a:p>
            <a:pPr lvl="1" fontAlgn="auto">
              <a:spcAft>
                <a:spcPts val="0"/>
              </a:spcAft>
              <a:buFont typeface="Arial" pitchFamily="34" charset="0"/>
              <a:buChar char="•"/>
              <a:defRPr/>
            </a:pPr>
            <a:r>
              <a:rPr lang="en-GB" sz="30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Sexual difficulties such as impotence </a:t>
            </a:r>
          </a:p>
          <a:p>
            <a:pPr lvl="1" fontAlgn="auto">
              <a:spcAft>
                <a:spcPts val="0"/>
              </a:spcAft>
              <a:buFont typeface="Arial" pitchFamily="34" charset="0"/>
              <a:buChar char="•"/>
              <a:defRPr/>
            </a:pPr>
            <a:r>
              <a:rPr lang="en-GB" sz="30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Impaired judgement leading to accidents and injuries </a:t>
            </a:r>
          </a:p>
          <a:p>
            <a:pPr lvl="1" fontAlgn="auto">
              <a:spcAft>
                <a:spcPts val="0"/>
              </a:spcAft>
              <a:buFont typeface="Arial" pitchFamily="34" charset="0"/>
              <a:buChar char="•"/>
              <a:defRPr/>
            </a:pPr>
            <a:r>
              <a:rPr lang="en-GB" sz="30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Slowed breathing and heartbeat </a:t>
            </a:r>
          </a:p>
          <a:p>
            <a:pPr lvl="1" fontAlgn="auto">
              <a:spcAft>
                <a:spcPts val="0"/>
              </a:spcAft>
              <a:buFont typeface="Arial" pitchFamily="34" charset="0"/>
              <a:buChar char="•"/>
              <a:defRPr/>
            </a:pPr>
            <a:r>
              <a:rPr lang="en-GB" sz="30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Loss of consciousness </a:t>
            </a:r>
          </a:p>
          <a:p>
            <a:pPr lvl="1" fontAlgn="auto">
              <a:spcAft>
                <a:spcPts val="0"/>
              </a:spcAft>
              <a:buFont typeface="Arial" pitchFamily="34" charset="0"/>
              <a:buChar char="•"/>
              <a:defRPr/>
            </a:pPr>
            <a:r>
              <a:rPr lang="en-GB" sz="30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Suffocation through choking on your own vomit </a:t>
            </a:r>
            <a:endParaRPr lang="en-GB" sz="30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endParaRPr>
          </a:p>
          <a:p>
            <a:pPr lvl="1" fontAlgn="auto">
              <a:spcAft>
                <a:spcPts val="0"/>
              </a:spcAft>
              <a:buNone/>
              <a:defRPr/>
            </a:pPr>
            <a:r>
              <a:rPr lang="en-GB" sz="30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	</a:t>
            </a:r>
            <a:r>
              <a:rPr lang="en-GB" sz="30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a:t>
            </a:r>
            <a:r>
              <a:rPr lang="en-GB" sz="30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aspiration) </a:t>
            </a:r>
          </a:p>
          <a:p>
            <a:pPr lvl="1" fontAlgn="auto">
              <a:spcAft>
                <a:spcPts val="0"/>
              </a:spcAft>
              <a:buFont typeface="Arial" pitchFamily="34" charset="0"/>
              <a:buChar char="•"/>
              <a:defRPr/>
            </a:pPr>
            <a:r>
              <a:rPr lang="en-GB" sz="30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Potentially fatal </a:t>
            </a:r>
            <a:r>
              <a:rPr lang="en-GB" sz="3000" b="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4">
                      <a:satMod val="175000"/>
                      <a:alpha val="40000"/>
                    </a:schemeClr>
                  </a:glow>
                  <a:innerShdw blurRad="101600" dist="76200" dir="5400000">
                    <a:schemeClr val="accent1">
                      <a:satMod val="190000"/>
                      <a:tint val="100000"/>
                      <a:alpha val="74000"/>
                    </a:schemeClr>
                  </a:innerShdw>
                </a:effectLst>
              </a:rPr>
              <a:t>poisoning</a:t>
            </a:r>
          </a:p>
          <a:p>
            <a:pPr fontAlgn="auto">
              <a:spcAft>
                <a:spcPts val="0"/>
              </a:spcAft>
              <a:buNone/>
              <a:defRPr/>
            </a:pPr>
            <a:r>
              <a:rPr lang="en-GB" sz="2900" dirty="0" smtClean="0"/>
              <a:t/>
            </a:r>
            <a:br>
              <a:rPr lang="en-GB" sz="2900" dirty="0" smtClean="0"/>
            </a:br>
            <a:endParaRPr lang="en-GB" sz="2900" dirty="0" smtClean="0"/>
          </a:p>
          <a:p>
            <a:pPr fontAlgn="auto">
              <a:spcAft>
                <a:spcPts val="0"/>
              </a:spcAft>
              <a:buFont typeface="Arial" pitchFamily="34" charset="0"/>
              <a:buChar char="•"/>
              <a:defRPr/>
            </a:pPr>
            <a:endParaRPr lang="en-GB" dirty="0"/>
          </a:p>
        </p:txBody>
      </p:sp>
      <p:pic>
        <p:nvPicPr>
          <p:cNvPr id="15363" name="Picture 2" descr="http://www.world-science.net/images/beer-animation.jpg"/>
          <p:cNvPicPr>
            <a:picLocks noChangeAspect="1" noChangeArrowheads="1"/>
          </p:cNvPicPr>
          <p:nvPr/>
        </p:nvPicPr>
        <p:blipFill>
          <a:blip r:embed="rId2" cstate="print"/>
          <a:srcRect/>
          <a:stretch>
            <a:fillRect/>
          </a:stretch>
        </p:blipFill>
        <p:spPr bwMode="auto">
          <a:xfrm>
            <a:off x="6012160" y="4509120"/>
            <a:ext cx="2309813" cy="17637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GB"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Cannabis</a:t>
            </a:r>
            <a:endParaRPr lang="en-GB"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2050" name="Picture 2" descr="http://cannabis.com/faqs/about_cannabis_FAQ/Cannabis_sativa_Koehler_drawing.jpg"/>
          <p:cNvPicPr>
            <a:picLocks noChangeAspect="1" noChangeArrowheads="1"/>
          </p:cNvPicPr>
          <p:nvPr/>
        </p:nvPicPr>
        <p:blipFill>
          <a:blip r:embed="rId3" cstate="print"/>
          <a:srcRect/>
          <a:stretch>
            <a:fillRect/>
          </a:stretch>
        </p:blipFill>
        <p:spPr bwMode="auto">
          <a:xfrm>
            <a:off x="395536" y="404664"/>
            <a:ext cx="1723306" cy="2063880"/>
          </a:xfrm>
          <a:prstGeom prst="rect">
            <a:avLst/>
          </a:prstGeom>
          <a:noFill/>
        </p:spPr>
      </p:pic>
      <p:sp>
        <p:nvSpPr>
          <p:cNvPr id="5" name="TextBox 4"/>
          <p:cNvSpPr txBox="1"/>
          <p:nvPr/>
        </p:nvSpPr>
        <p:spPr>
          <a:xfrm>
            <a:off x="2123728" y="1484784"/>
            <a:ext cx="6624736" cy="369332"/>
          </a:xfrm>
          <a:prstGeom prst="rect">
            <a:avLst/>
          </a:prstGeom>
          <a:noFill/>
        </p:spPr>
        <p:txBody>
          <a:bodyPr wrap="square" rtlCol="0">
            <a:spAutoFit/>
          </a:bodyPr>
          <a:lstStyle/>
          <a:p>
            <a:endParaRPr lang="en-GB" dirty="0"/>
          </a:p>
        </p:txBody>
      </p:sp>
      <p:sp>
        <p:nvSpPr>
          <p:cNvPr id="6" name="TextBox 5"/>
          <p:cNvSpPr txBox="1"/>
          <p:nvPr/>
        </p:nvSpPr>
        <p:spPr>
          <a:xfrm>
            <a:off x="251520" y="1340769"/>
            <a:ext cx="8352928" cy="4355038"/>
          </a:xfrm>
          <a:prstGeom prst="rect">
            <a:avLst/>
          </a:prstGeom>
          <a:noFill/>
        </p:spPr>
        <p:txBody>
          <a:bodyPr wrap="square" rtlCol="0">
            <a:spAutoFit/>
          </a:bodyPr>
          <a:lstStyle/>
          <a:p>
            <a:r>
              <a:rPr lang="en-GB" sz="1100" dirty="0" smtClean="0">
                <a:effectLst>
                  <a:glow rad="101600">
                    <a:srgbClr val="FF0066">
                      <a:alpha val="60000"/>
                    </a:srgbClr>
                  </a:glow>
                </a:effectLst>
              </a:rPr>
              <a:t>		</a:t>
            </a:r>
            <a:r>
              <a:rPr lang="en-GB" sz="1400" dirty="0" smtClean="0">
                <a:effectLst>
                  <a:glow rad="101600">
                    <a:srgbClr val="FF0066">
                      <a:alpha val="60000"/>
                    </a:srgbClr>
                  </a:glow>
                </a:effectLst>
              </a:rPr>
              <a:t>Cannabis was first believed to have </a:t>
            </a:r>
            <a:r>
              <a:rPr lang="en-GB" sz="1400" dirty="0" smtClean="0">
                <a:effectLst>
                  <a:glow rad="101600">
                    <a:srgbClr val="FF0066">
                      <a:alpha val="60000"/>
                    </a:srgbClr>
                  </a:glow>
                </a:effectLst>
              </a:rPr>
              <a:t>originated </a:t>
            </a:r>
            <a:r>
              <a:rPr lang="en-GB" sz="1400" dirty="0" smtClean="0">
                <a:effectLst>
                  <a:glow rad="101600">
                    <a:srgbClr val="FF0066">
                      <a:alpha val="60000"/>
                    </a:srgbClr>
                  </a:glow>
                </a:effectLst>
              </a:rPr>
              <a:t>from among the Himalayan 		Mountain region and refers to the genus of flowering plant. </a:t>
            </a:r>
          </a:p>
          <a:p>
            <a:r>
              <a:rPr lang="en-GB" sz="1400" dirty="0" smtClean="0">
                <a:effectLst>
                  <a:glow rad="101600">
                    <a:srgbClr val="FF0066">
                      <a:alpha val="60000"/>
                    </a:srgbClr>
                  </a:glow>
                </a:effectLst>
              </a:rPr>
              <a:t>		Cannabis is the most widely used illegal drug in Britain. Made from parts of the 		cannabis plant, it’s a naturally occurring drug. </a:t>
            </a:r>
          </a:p>
          <a:p>
            <a:r>
              <a:rPr lang="en-GB" sz="1400" dirty="0" smtClean="0">
                <a:effectLst>
                  <a:glow rad="101600">
                    <a:srgbClr val="FF0066">
                      <a:alpha val="60000"/>
                    </a:srgbClr>
                  </a:glow>
                </a:effectLst>
              </a:rPr>
              <a:t>		It is a mild sedative (often causing a </a:t>
            </a:r>
            <a:r>
              <a:rPr lang="en-GB" sz="1400" dirty="0" smtClean="0">
                <a:effectLst>
                  <a:glow rad="101600">
                    <a:srgbClr val="FF0066">
                      <a:alpha val="60000"/>
                    </a:srgbClr>
                  </a:glow>
                </a:effectLst>
              </a:rPr>
              <a:t>chilled-out </a:t>
            </a:r>
            <a:r>
              <a:rPr lang="en-GB" sz="1400" dirty="0" smtClean="0">
                <a:effectLst>
                  <a:glow rad="101600">
                    <a:srgbClr val="FF0066">
                      <a:alpha val="60000"/>
                    </a:srgbClr>
                  </a:glow>
                </a:effectLst>
              </a:rPr>
              <a:t>feeling or actual sleepiness) and it’s also a mild hallucinogen (meaning you may experience a state where you see objects and reality in a distorted 	way and may even hallucinate).</a:t>
            </a:r>
          </a:p>
          <a:p>
            <a:r>
              <a:rPr lang="en-GB" sz="1400" dirty="0" smtClean="0">
                <a:effectLst>
                  <a:glow rad="101600">
                    <a:srgbClr val="FF0066">
                      <a:alpha val="60000"/>
                    </a:srgbClr>
                  </a:glow>
                </a:effectLst>
              </a:rPr>
              <a:t>The </a:t>
            </a:r>
            <a:r>
              <a:rPr lang="en-GB" sz="1400" dirty="0" smtClean="0">
                <a:effectLst>
                  <a:glow rad="101600">
                    <a:srgbClr val="FF0066">
                      <a:alpha val="60000"/>
                    </a:srgbClr>
                  </a:glow>
                </a:effectLst>
              </a:rPr>
              <a:t>main active compound in cannabis is tetrahydrocannabinol (THC). with other drugs, dependence on cannabis is influenced by a number of factors, including how long you’ve been using it, how much you use and whether you are just more prone to become dependent.</a:t>
            </a:r>
          </a:p>
          <a:p>
            <a:r>
              <a:rPr lang="en-GB" sz="1400" dirty="0" smtClean="0">
                <a:effectLst>
                  <a:glow rad="101600">
                    <a:srgbClr val="FF0066">
                      <a:alpha val="60000"/>
                    </a:srgbClr>
                  </a:glow>
                </a:effectLst>
              </a:rPr>
              <a:t>You </a:t>
            </a:r>
            <a:r>
              <a:rPr lang="en-GB" sz="1400" dirty="0" smtClean="0">
                <a:effectLst>
                  <a:glow rad="101600">
                    <a:srgbClr val="FF0066">
                      <a:alpha val="60000"/>
                    </a:srgbClr>
                  </a:glow>
                </a:effectLst>
              </a:rPr>
              <a:t>may find you have difficulty stopping regular use and you may experience psychological and physical withdrawals when you do stop. The withdrawals can include cravings for </a:t>
            </a:r>
            <a:r>
              <a:rPr lang="en-GB" sz="1400" dirty="0" smtClean="0">
                <a:effectLst>
                  <a:glow rad="101600">
                    <a:srgbClr val="FF0066">
                      <a:alpha val="60000"/>
                    </a:srgbClr>
                  </a:glow>
                </a:effectLst>
              </a:rPr>
              <a:t>cannabis, </a:t>
            </a:r>
            <a:r>
              <a:rPr lang="en-GB" sz="1400" dirty="0" smtClean="0">
                <a:effectLst>
                  <a:glow rad="101600">
                    <a:srgbClr val="FF0066">
                      <a:alpha val="60000"/>
                    </a:srgbClr>
                  </a:glow>
                </a:effectLst>
              </a:rPr>
              <a:t>irritability, mood </a:t>
            </a:r>
            <a:r>
              <a:rPr lang="en-GB" sz="1400" dirty="0" smtClean="0">
                <a:effectLst>
                  <a:glow rad="101600">
                    <a:srgbClr val="FF0066">
                      <a:alpha val="60000"/>
                    </a:srgbClr>
                  </a:glow>
                </a:effectLst>
              </a:rPr>
              <a:t>changes, </a:t>
            </a:r>
            <a:r>
              <a:rPr lang="en-GB" sz="1400" dirty="0" smtClean="0">
                <a:effectLst>
                  <a:glow rad="101600">
                    <a:srgbClr val="FF0066">
                      <a:alpha val="60000"/>
                    </a:srgbClr>
                  </a:glow>
                </a:effectLst>
              </a:rPr>
              <a:t>appetite disturbance, weight loss, difficulty sleeping and even sweating, shaking and diarrhoea in some people.</a:t>
            </a:r>
          </a:p>
          <a:p>
            <a:r>
              <a:rPr lang="en-GB" sz="1400" dirty="0" smtClean="0">
                <a:effectLst>
                  <a:glow rad="101600">
                    <a:srgbClr val="FF0066">
                      <a:alpha val="60000"/>
                    </a:srgbClr>
                  </a:glow>
                </a:effectLst>
              </a:rPr>
              <a:t>If you've only been using for a short while there should be no problem stopping but with continued regular use of cannabis, this can become more difficult. You’re also at risk of getting addicted to nicotine if you </a:t>
            </a:r>
            <a:r>
              <a:rPr lang="en-GB" sz="1400" dirty="0" smtClean="0">
                <a:effectLst>
                  <a:glow rad="101600">
                    <a:srgbClr val="FF0066">
                      <a:alpha val="60000"/>
                    </a:srgbClr>
                  </a:glow>
                </a:effectLst>
              </a:rPr>
              <a:t>smoke cannabis with tobacco.</a:t>
            </a:r>
          </a:p>
          <a:p>
            <a:endParaRPr lang="en-GB" sz="1400" dirty="0" smtClean="0">
              <a:effectLst>
                <a:glow rad="101600">
                  <a:srgbClr val="FF0066">
                    <a:alpha val="60000"/>
                  </a:srgbClr>
                </a:glow>
              </a:effectLst>
            </a:endParaRPr>
          </a:p>
          <a:p>
            <a:endParaRPr lang="en-GB" sz="1400" dirty="0" smtClean="0">
              <a:effectLst>
                <a:glow rad="101600">
                  <a:srgbClr val="FF0066">
                    <a:alpha val="60000"/>
                  </a:srgbClr>
                </a:glow>
              </a:effectLst>
            </a:endParaRPr>
          </a:p>
          <a:p>
            <a:endParaRPr lang="en-GB" sz="1100" dirty="0">
              <a:effectLst>
                <a:glow rad="101600">
                  <a:srgbClr val="FF0066">
                    <a:alpha val="60000"/>
                  </a:srgbClr>
                </a:glow>
              </a:effectLst>
            </a:endParaRPr>
          </a:p>
        </p:txBody>
      </p:sp>
      <p:pic>
        <p:nvPicPr>
          <p:cNvPr id="2052" name="Picture 4" descr="http://www.talktofrank.com/uploadedImages/Drugs/LARGE-PHOTOS_cannibis(1).jpg"/>
          <p:cNvPicPr>
            <a:picLocks noChangeAspect="1" noChangeArrowheads="1"/>
          </p:cNvPicPr>
          <p:nvPr/>
        </p:nvPicPr>
        <p:blipFill>
          <a:blip r:embed="rId4" cstate="print"/>
          <a:srcRect/>
          <a:stretch>
            <a:fillRect/>
          </a:stretch>
        </p:blipFill>
        <p:spPr bwMode="auto">
          <a:xfrm>
            <a:off x="5652120" y="4941168"/>
            <a:ext cx="2592288" cy="173065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gradFill>
                  <a:gsLst>
                    <a:gs pos="0">
                      <a:srgbClr val="FFFF00"/>
                    </a:gs>
                    <a:gs pos="45000">
                      <a:srgbClr val="FF7A00"/>
                    </a:gs>
                    <a:gs pos="70000">
                      <a:srgbClr val="FF0300"/>
                    </a:gs>
                    <a:gs pos="100000">
                      <a:srgbClr val="4D0808"/>
                    </a:gs>
                  </a:gsLst>
                  <a:lin ang="5400000" scaled="0"/>
                </a:gradFill>
                <a:latin typeface="Swis721 BdCnOul BT" pitchFamily="82" charset="0"/>
              </a:rPr>
              <a:t>Symptoms of Cannabis</a:t>
            </a:r>
            <a:endParaRPr lang="en-GB" dirty="0">
              <a:gradFill>
                <a:gsLst>
                  <a:gs pos="0">
                    <a:srgbClr val="FFFF00"/>
                  </a:gs>
                  <a:gs pos="45000">
                    <a:srgbClr val="FF7A00"/>
                  </a:gs>
                  <a:gs pos="70000">
                    <a:srgbClr val="FF0300"/>
                  </a:gs>
                  <a:gs pos="100000">
                    <a:srgbClr val="4D0808"/>
                  </a:gs>
                </a:gsLst>
                <a:lin ang="5400000" scaled="0"/>
              </a:gradFill>
              <a:latin typeface="Swis721 BdCnOul BT" pitchFamily="82" charset="0"/>
            </a:endParaRPr>
          </a:p>
        </p:txBody>
      </p:sp>
      <p:sp>
        <p:nvSpPr>
          <p:cNvPr id="3" name="Content Placeholder 2"/>
          <p:cNvSpPr>
            <a:spLocks noGrp="1"/>
          </p:cNvSpPr>
          <p:nvPr>
            <p:ph idx="1"/>
          </p:nvPr>
        </p:nvSpPr>
        <p:spPr>
          <a:xfrm>
            <a:off x="467544" y="1412776"/>
            <a:ext cx="8229600" cy="4525963"/>
          </a:xfrm>
        </p:spPr>
        <p:txBody>
          <a:bodyPr/>
          <a:lstStyle/>
          <a:p>
            <a:pPr>
              <a:buNone/>
            </a:pPr>
            <a:r>
              <a:rPr lang="en-GB" sz="1400" dirty="0" smtClean="0">
                <a:effectLst>
                  <a:glow rad="101600">
                    <a:srgbClr val="FF0066">
                      <a:alpha val="60000"/>
                    </a:srgbClr>
                  </a:glow>
                </a:effectLst>
              </a:rPr>
              <a:t>The effects vary from one person to the other for example:</a:t>
            </a:r>
          </a:p>
          <a:p>
            <a:r>
              <a:rPr lang="en-GB" sz="1400" dirty="0" smtClean="0">
                <a:effectLst>
                  <a:glow rad="101600">
                    <a:srgbClr val="FF0066">
                      <a:alpha val="60000"/>
                    </a:srgbClr>
                  </a:glow>
                </a:effectLst>
              </a:rPr>
              <a:t> Some people may feel chilled out, relaxed and happy, while others have one puff and feel sick.</a:t>
            </a:r>
          </a:p>
          <a:p>
            <a:r>
              <a:rPr lang="en-GB" sz="1400" dirty="0" smtClean="0">
                <a:effectLst>
                  <a:glow rad="101600">
                    <a:srgbClr val="FF0066">
                      <a:alpha val="60000"/>
                    </a:srgbClr>
                  </a:glow>
                </a:effectLst>
              </a:rPr>
              <a:t>Others get the giggles and may become talkative.</a:t>
            </a:r>
          </a:p>
          <a:p>
            <a:r>
              <a:rPr lang="en-GB" sz="1400" dirty="0" smtClean="0">
                <a:effectLst>
                  <a:glow rad="101600">
                    <a:srgbClr val="FF0066">
                      <a:alpha val="60000"/>
                    </a:srgbClr>
                  </a:glow>
                </a:effectLst>
              </a:rPr>
              <a:t>Hunger pangs are common and are known as 'getting the</a:t>
            </a:r>
          </a:p>
          <a:p>
            <a:pPr>
              <a:buNone/>
            </a:pPr>
            <a:r>
              <a:rPr lang="en-GB" sz="1400" dirty="0" smtClean="0">
                <a:effectLst>
                  <a:glow rad="101600">
                    <a:srgbClr val="FF0066">
                      <a:alpha val="60000"/>
                    </a:srgbClr>
                  </a:glow>
                </a:effectLst>
              </a:rPr>
              <a:t> munchies'.</a:t>
            </a:r>
          </a:p>
          <a:p>
            <a:r>
              <a:rPr lang="en-GB" sz="1400" dirty="0" smtClean="0">
                <a:effectLst>
                  <a:glow rad="101600">
                    <a:srgbClr val="FF0066">
                      <a:alpha val="60000"/>
                    </a:srgbClr>
                  </a:glow>
                </a:effectLst>
              </a:rPr>
              <a:t>Users may become more aware of their senses or get a</a:t>
            </a:r>
          </a:p>
          <a:p>
            <a:pPr>
              <a:buNone/>
            </a:pPr>
            <a:r>
              <a:rPr lang="en-GB" sz="1400" dirty="0" smtClean="0">
                <a:effectLst>
                  <a:glow rad="101600">
                    <a:srgbClr val="FF0066">
                      <a:alpha val="60000"/>
                    </a:srgbClr>
                  </a:glow>
                </a:effectLst>
              </a:rPr>
              <a:t> feeling of slowing of time, which are due to its hallucinogenic effects.</a:t>
            </a:r>
          </a:p>
          <a:p>
            <a:r>
              <a:rPr lang="en-GB" sz="1400" dirty="0" smtClean="0">
                <a:effectLst>
                  <a:glow rad="101600">
                    <a:srgbClr val="FF0066">
                      <a:alpha val="60000"/>
                    </a:srgbClr>
                  </a:glow>
                </a:effectLst>
              </a:rPr>
              <a:t>Stronger 'joints' (e.g. typically when skunk or </a:t>
            </a:r>
            <a:r>
              <a:rPr lang="en-GB" sz="1400" dirty="0" err="1" smtClean="0">
                <a:effectLst>
                  <a:glow rad="101600">
                    <a:srgbClr val="FF0066">
                      <a:alpha val="60000"/>
                    </a:srgbClr>
                  </a:glow>
                </a:effectLst>
              </a:rPr>
              <a:t>sinsemilla</a:t>
            </a:r>
            <a:endParaRPr lang="en-GB" sz="1400" dirty="0" smtClean="0">
              <a:effectLst>
                <a:glow rad="101600">
                  <a:srgbClr val="FF0066">
                    <a:alpha val="60000"/>
                  </a:srgbClr>
                </a:glow>
              </a:effectLst>
            </a:endParaRPr>
          </a:p>
          <a:p>
            <a:pPr>
              <a:buNone/>
            </a:pPr>
            <a:r>
              <a:rPr lang="en-GB" sz="1400" dirty="0" smtClean="0">
                <a:effectLst>
                  <a:glow rad="101600">
                    <a:srgbClr val="FF0066">
                      <a:alpha val="60000"/>
                    </a:srgbClr>
                  </a:glow>
                </a:effectLst>
              </a:rPr>
              <a:t> is used) may have more powerful effects. Some users may </a:t>
            </a:r>
          </a:p>
          <a:p>
            <a:pPr>
              <a:buNone/>
            </a:pPr>
            <a:r>
              <a:rPr lang="en-GB" sz="1400" dirty="0" smtClean="0">
                <a:effectLst>
                  <a:glow rad="101600">
                    <a:srgbClr val="FF0066">
                      <a:alpha val="60000"/>
                    </a:srgbClr>
                  </a:glow>
                </a:effectLst>
              </a:rPr>
              <a:t>moderate this effect by actually inhaling and using less strong cannabis;</a:t>
            </a:r>
          </a:p>
          <a:p>
            <a:pPr>
              <a:buNone/>
            </a:pPr>
            <a:r>
              <a:rPr lang="en-GB" sz="1400" dirty="0" smtClean="0">
                <a:effectLst>
                  <a:glow rad="101600">
                    <a:srgbClr val="FF0066">
                      <a:alpha val="60000"/>
                    </a:srgbClr>
                  </a:glow>
                </a:effectLst>
              </a:rPr>
              <a:t> but others may find it becomes tempting to ‘binge smoke’ them.</a:t>
            </a:r>
          </a:p>
          <a:p>
            <a:r>
              <a:rPr lang="en-GB" sz="1400" dirty="0" smtClean="0">
                <a:effectLst>
                  <a:glow rad="101600">
                    <a:srgbClr val="FF0066">
                      <a:alpha val="60000"/>
                    </a:srgbClr>
                  </a:glow>
                </a:effectLst>
              </a:rPr>
              <a:t>The regular use of cannabis is known to be associated</a:t>
            </a:r>
          </a:p>
          <a:p>
            <a:pPr>
              <a:buNone/>
            </a:pPr>
            <a:r>
              <a:rPr lang="en-GB" sz="1400" dirty="0" smtClean="0">
                <a:effectLst>
                  <a:glow rad="101600">
                    <a:srgbClr val="FF0066">
                      <a:alpha val="60000"/>
                    </a:srgbClr>
                  </a:glow>
                </a:effectLst>
              </a:rPr>
              <a:t> with an increase in the risk of </a:t>
            </a:r>
            <a:r>
              <a:rPr lang="en-GB" sz="1400" dirty="0" smtClean="0">
                <a:effectLst>
                  <a:glow rad="101600">
                    <a:srgbClr val="FF0066">
                      <a:alpha val="60000"/>
                    </a:srgbClr>
                  </a:glow>
                </a:effectLst>
              </a:rPr>
              <a:t>developing </a:t>
            </a:r>
            <a:r>
              <a:rPr lang="en-GB" sz="1400" dirty="0" smtClean="0">
                <a:effectLst>
                  <a:glow rad="101600">
                    <a:srgbClr val="FF0066">
                      <a:alpha val="60000"/>
                    </a:srgbClr>
                  </a:glow>
                </a:effectLst>
              </a:rPr>
              <a:t>psychotic illnesses</a:t>
            </a:r>
          </a:p>
          <a:p>
            <a:pPr>
              <a:buNone/>
            </a:pPr>
            <a:r>
              <a:rPr lang="en-GB" sz="1400" dirty="0" smtClean="0">
                <a:effectLst>
                  <a:glow rad="101600">
                    <a:srgbClr val="FF0066">
                      <a:alpha val="60000"/>
                    </a:srgbClr>
                  </a:glow>
                </a:effectLst>
              </a:rPr>
              <a:t> including schizophrenia. If the recent increase in availability of stronger</a:t>
            </a:r>
          </a:p>
          <a:p>
            <a:pPr>
              <a:buNone/>
            </a:pPr>
            <a:r>
              <a:rPr lang="en-GB" sz="1400" dirty="0" smtClean="0">
                <a:effectLst>
                  <a:glow rad="101600">
                    <a:srgbClr val="FF0066">
                      <a:alpha val="60000"/>
                    </a:srgbClr>
                  </a:glow>
                </a:effectLst>
              </a:rPr>
              <a:t> forms of cannabis does lead to an increase in total use by some people,</a:t>
            </a:r>
          </a:p>
          <a:p>
            <a:pPr>
              <a:buNone/>
            </a:pPr>
            <a:r>
              <a:rPr lang="en-GB" sz="1400" dirty="0" smtClean="0">
                <a:effectLst>
                  <a:glow rad="101600">
                    <a:srgbClr val="FF0066">
                      <a:alpha val="60000"/>
                    </a:srgbClr>
                  </a:glow>
                </a:effectLst>
              </a:rPr>
              <a:t> this might also lead to an increase in their future risk of developing</a:t>
            </a:r>
          </a:p>
          <a:p>
            <a:pPr>
              <a:buNone/>
            </a:pPr>
            <a:r>
              <a:rPr lang="en-GB" sz="1400" dirty="0" smtClean="0">
                <a:effectLst>
                  <a:glow rad="101600">
                    <a:srgbClr val="FF0066">
                      <a:alpha val="60000"/>
                    </a:srgbClr>
                  </a:glow>
                </a:effectLst>
              </a:rPr>
              <a:t> mental health problems. </a:t>
            </a:r>
          </a:p>
          <a:p>
            <a:endParaRPr lang="en-GB" dirty="0"/>
          </a:p>
        </p:txBody>
      </p:sp>
      <p:pic>
        <p:nvPicPr>
          <p:cNvPr id="20482" name="Picture 2" descr="http://upload.wikimedia.org/wikipedia/commons/thumb/e/ef/Bodily_effects_of_cannabis.svg/360px-Bodily_effects_of_cannabis.svg.png"/>
          <p:cNvPicPr>
            <a:picLocks noChangeAspect="1" noChangeArrowheads="1"/>
          </p:cNvPicPr>
          <p:nvPr/>
        </p:nvPicPr>
        <p:blipFill>
          <a:blip r:embed="rId2" cstate="print"/>
          <a:srcRect/>
          <a:stretch>
            <a:fillRect/>
          </a:stretch>
        </p:blipFill>
        <p:spPr bwMode="auto">
          <a:xfrm>
            <a:off x="5796136" y="2132856"/>
            <a:ext cx="2615733" cy="400506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lstStyle/>
          <a:p>
            <a:r>
              <a:rPr lang="en-GB" sz="8000" dirty="0" smtClean="0">
                <a:blipFill>
                  <a:blip r:embed="rId2"/>
                  <a:tile tx="0" ty="0" sx="100000" sy="100000" flip="none" algn="tl"/>
                </a:blipFill>
                <a:effectLst>
                  <a:glow rad="228600">
                    <a:srgbClr val="FF0066">
                      <a:alpha val="40000"/>
                    </a:srgbClr>
                  </a:glow>
                </a:effectLst>
              </a:rPr>
              <a:t>Thank</a:t>
            </a:r>
            <a:r>
              <a:rPr lang="en-GB" sz="8000" dirty="0" smtClean="0">
                <a:blipFill>
                  <a:blip r:embed="rId3"/>
                  <a:tile tx="0" ty="0" sx="100000" sy="100000" flip="none" algn="tl"/>
                </a:blipFill>
                <a:effectLst>
                  <a:glow rad="228600">
                    <a:srgbClr val="FF0066">
                      <a:alpha val="40000"/>
                    </a:srgbClr>
                  </a:glow>
                </a:effectLst>
              </a:rPr>
              <a:t> you </a:t>
            </a:r>
            <a:r>
              <a:rPr lang="en-GB" sz="8000" dirty="0" smtClean="0">
                <a:blipFill>
                  <a:blip r:embed="rId4"/>
                  <a:tile tx="0" ty="0" sx="100000" sy="100000" flip="none" algn="tl"/>
                </a:blipFill>
                <a:effectLst>
                  <a:glow rad="228600">
                    <a:srgbClr val="FF0066">
                      <a:alpha val="40000"/>
                    </a:srgbClr>
                  </a:glow>
                </a:effectLst>
              </a:rPr>
              <a:t>for </a:t>
            </a:r>
            <a:r>
              <a:rPr lang="en-GB" sz="8000" dirty="0" smtClean="0">
                <a:blipFill>
                  <a:blip r:embed="rId5"/>
                  <a:tile tx="0" ty="0" sx="100000" sy="100000" flip="none" algn="tl"/>
                </a:blipFill>
                <a:effectLst>
                  <a:glow rad="228600">
                    <a:srgbClr val="FF0066">
                      <a:alpha val="40000"/>
                    </a:srgbClr>
                  </a:glow>
                </a:effectLst>
              </a:rPr>
              <a:t>watching</a:t>
            </a:r>
            <a:r>
              <a:rPr lang="en-GB" sz="8000" dirty="0" smtClean="0">
                <a:effectLst>
                  <a:glow rad="228600">
                    <a:srgbClr val="FF0066">
                      <a:alpha val="40000"/>
                    </a:srgbClr>
                  </a:glow>
                </a:effectLst>
              </a:rPr>
              <a:t> </a:t>
            </a:r>
            <a:r>
              <a:rPr lang="en-GB" sz="8000" dirty="0" smtClean="0"/>
              <a:t/>
            </a:r>
            <a:br>
              <a:rPr lang="en-GB" sz="8000" dirty="0" smtClean="0"/>
            </a:br>
            <a:endParaRPr lang="en-GB" sz="8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TotalTime>
  <Words>606</Words>
  <Application>Microsoft Office PowerPoint</Application>
  <PresentationFormat>On-screen Show (4:3)</PresentationFormat>
  <Paragraphs>81</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Smoking, drinking, cannabis and how it affects your body.</vt:lpstr>
      <vt:lpstr>Smoking</vt:lpstr>
      <vt:lpstr>Symptoms of smoking</vt:lpstr>
      <vt:lpstr>Drinking</vt:lpstr>
      <vt:lpstr>Cannabis</vt:lpstr>
      <vt:lpstr>Symptoms of Cannabis</vt:lpstr>
      <vt:lpstr>Thank you for watching  </vt:lpstr>
    </vt:vector>
  </TitlesOfParts>
  <Company>RM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Smoking, drinking, cannabis and how it affects your body.</dc:title>
  <dc:creator>09FrowdeR</dc:creator>
  <cp:lastModifiedBy>dsujpf1</cp:lastModifiedBy>
  <cp:revision>22</cp:revision>
  <dcterms:created xsi:type="dcterms:W3CDTF">2010-10-14T09:08:34Z</dcterms:created>
  <dcterms:modified xsi:type="dcterms:W3CDTF">2010-10-17T20:47:01Z</dcterms:modified>
</cp:coreProperties>
</file>