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156E47E-5C21-4C53-AEF6-4D30E753E3BE}" type="datetimeFigureOut">
              <a:rPr lang="en-GB" smtClean="0"/>
              <a:t>14/10/2010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530176-8EAA-4A26-B93D-2E2A7D74C19A}" type="slidenum">
              <a:rPr lang="en-GB" smtClean="0"/>
              <a:t>‹#›</a:t>
            </a:fld>
            <a:endParaRPr lang="en-GB"/>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56E47E-5C21-4C53-AEF6-4D30E753E3BE}" type="datetimeFigureOut">
              <a:rPr lang="en-GB" smtClean="0"/>
              <a:t>14/10/2010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530176-8EAA-4A26-B93D-2E2A7D74C19A}" type="slidenum">
              <a:rPr lang="en-GB" smtClean="0"/>
              <a:t>‹#›</a:t>
            </a:fld>
            <a:endParaRPr lang="en-GB"/>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56E47E-5C21-4C53-AEF6-4D30E753E3BE}" type="datetimeFigureOut">
              <a:rPr lang="en-GB" smtClean="0"/>
              <a:t>14/10/2010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530176-8EAA-4A26-B93D-2E2A7D74C19A}" type="slidenum">
              <a:rPr lang="en-GB" smtClean="0"/>
              <a:t>‹#›</a:t>
            </a:fld>
            <a:endParaRPr lang="en-GB"/>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56E47E-5C21-4C53-AEF6-4D30E753E3BE}" type="datetimeFigureOut">
              <a:rPr lang="en-GB" smtClean="0"/>
              <a:t>14/10/2010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530176-8EAA-4A26-B93D-2E2A7D74C19A}" type="slidenum">
              <a:rPr lang="en-GB" smtClean="0"/>
              <a:t>‹#›</a:t>
            </a:fld>
            <a:endParaRPr lang="en-GB"/>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56E47E-5C21-4C53-AEF6-4D30E753E3BE}" type="datetimeFigureOut">
              <a:rPr lang="en-GB" smtClean="0"/>
              <a:t>14/10/2010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E530176-8EAA-4A26-B93D-2E2A7D74C19A}" type="slidenum">
              <a:rPr lang="en-GB" smtClean="0"/>
              <a:t>‹#›</a:t>
            </a:fld>
            <a:endParaRPr lang="en-GB"/>
          </a:p>
        </p:txBody>
      </p:sp>
    </p:spTree>
  </p:cSld>
  <p:clrMapOvr>
    <a:masterClrMapping/>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156E47E-5C21-4C53-AEF6-4D30E753E3BE}" type="datetimeFigureOut">
              <a:rPr lang="en-GB" smtClean="0"/>
              <a:t>14/10/2010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E530176-8EAA-4A26-B93D-2E2A7D74C19A}" type="slidenum">
              <a:rPr lang="en-GB" smtClean="0"/>
              <a:t>‹#›</a:t>
            </a:fld>
            <a:endParaRPr lang="en-GB"/>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156E47E-5C21-4C53-AEF6-4D30E753E3BE}" type="datetimeFigureOut">
              <a:rPr lang="en-GB" smtClean="0"/>
              <a:t>14/10/2010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E530176-8EAA-4A26-B93D-2E2A7D74C19A}" type="slidenum">
              <a:rPr lang="en-GB" smtClean="0"/>
              <a:t>‹#›</a:t>
            </a:fld>
            <a:endParaRPr lang="en-GB"/>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156E47E-5C21-4C53-AEF6-4D30E753E3BE}" type="datetimeFigureOut">
              <a:rPr lang="en-GB" smtClean="0"/>
              <a:t>14/10/2010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E530176-8EAA-4A26-B93D-2E2A7D74C19A}" type="slidenum">
              <a:rPr lang="en-GB" smtClean="0"/>
              <a:t>‹#›</a:t>
            </a:fld>
            <a:endParaRPr lang="en-GB"/>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56E47E-5C21-4C53-AEF6-4D30E753E3BE}" type="datetimeFigureOut">
              <a:rPr lang="en-GB" smtClean="0"/>
              <a:t>14/10/2010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E530176-8EAA-4A26-B93D-2E2A7D74C19A}" type="slidenum">
              <a:rPr lang="en-GB" smtClean="0"/>
              <a:t>‹#›</a:t>
            </a:fld>
            <a:endParaRPr lang="en-GB"/>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56E47E-5C21-4C53-AEF6-4D30E753E3BE}" type="datetimeFigureOut">
              <a:rPr lang="en-GB" smtClean="0"/>
              <a:t>14/10/2010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E530176-8EAA-4A26-B93D-2E2A7D74C19A}" type="slidenum">
              <a:rPr lang="en-GB" smtClean="0"/>
              <a:t>‹#›</a:t>
            </a:fld>
            <a:endParaRPr lang="en-GB"/>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56E47E-5C21-4C53-AEF6-4D30E753E3BE}" type="datetimeFigureOut">
              <a:rPr lang="en-GB" smtClean="0"/>
              <a:t>14/10/2010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E530176-8EAA-4A26-B93D-2E2A7D74C19A}" type="slidenum">
              <a:rPr lang="en-GB" smtClean="0"/>
              <a:t>‹#›</a:t>
            </a:fld>
            <a:endParaRPr lang="en-GB"/>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56E47E-5C21-4C53-AEF6-4D30E753E3BE}" type="datetimeFigureOut">
              <a:rPr lang="en-GB" smtClean="0"/>
              <a:t>14/10/2010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530176-8EAA-4A26-B93D-2E2A7D74C19A}"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newsflash/>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uk/imgres?imgurl=http://blog.timesunion.com/saratogaseen/files/2008/04/beer.jpg&amp;imgrefurl=http://blog.timesunion.com/saratogaseen/date/2008/04/&amp;usg=__JQ0dgXstxYpO1hMN-pMHTNnQXdM=&amp;h=300&amp;w=300&amp;sz=19&amp;hl=en&amp;start=6&amp;zoom=1&amp;um=1&amp;itbs=1&amp;tbnid=Xv-jRdoSuTefnM:&amp;tbnh=116&amp;tbnw=116&amp;prev=/images%3Fq%3Dbeer%26um%3D1%26hl%3Den%26safe%3Dactive%26sa%3DN%26tbs%3Disch:1" TargetMode="External"/><Relationship Id="rId2" Type="http://schemas.openxmlformats.org/officeDocument/2006/relationships/hyperlink" Target="http://www.google.co.uk/imgres?imgurl=http://www.discoverahobby.com/beer.jpg&amp;imgrefurl=http://www.discoverahobby.com/learntomakebeerbrewing.htm&amp;usg=__4rU7_Hy6zAzEueJVHLZmcyGTat0=&amp;h=355&amp;w=315&amp;sz=9&amp;hl=en&amp;start=11&amp;zoom=1&amp;um=1&amp;itbs=1&amp;tbnid=RZxWdLGUJGWHGM:&amp;tbnh=121&amp;tbnw=107&amp;prev=/images%3Fq%3Dbeer%26um%3D1%26hl%3Den%26safe%3Dactive%26sa%3DN%26tbs%3Disch:1" TargetMode="Externa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476672"/>
            <a:ext cx="7772400" cy="1470025"/>
          </a:xfrm>
        </p:spPr>
        <p:txBody>
          <a:bodyPr/>
          <a:lstStyle/>
          <a:p>
            <a:r>
              <a:rPr lang="en-GB" dirty="0" smtClean="0">
                <a:effectLst>
                  <a:outerShdw blurRad="38100" dist="38100" dir="2700000" algn="tl">
                    <a:srgbClr val="000000">
                      <a:alpha val="43137"/>
                    </a:srgbClr>
                  </a:outerShdw>
                </a:effectLst>
              </a:rPr>
              <a:t>Smoking, Cannabis and Alcohol</a:t>
            </a:r>
            <a:endParaRPr lang="en-GB" dirty="0">
              <a:effectLst>
                <a:outerShdw blurRad="38100" dist="38100" dir="2700000" algn="tl">
                  <a:srgbClr val="000000">
                    <a:alpha val="43137"/>
                  </a:srgbClr>
                </a:outerShdw>
              </a:effectLst>
            </a:endParaRPr>
          </a:p>
        </p:txBody>
      </p:sp>
      <p:sp>
        <p:nvSpPr>
          <p:cNvPr id="1028" name="AutoShape 4" descr="data:image/jpg;base64,/9j/4AAQSkZJRgABAQAAAQABAAD/2wCEAAkGBhQQEBUTExQWFRQUGRcaGBgYFRcUGBUUFRYXGh0YFxgXHiYeGBsjHBcYHzIgIycpLCwsFR4xNTAtNSYtLCkBCQoKDgwOGg8PGjQkHiQ1KSwpLCksLCksLiwpLy4sNS0sLC8pLCwsLikpKSkpKiwsLCkqLCksNSwsNSwpKSwpKf/AABEIAHkAawMBIgACEQEDEQH/xAAcAAACAwEBAQEAAAAAAAAAAAAABgQFBwMCAQj/xABEEAACAQIDBAUIBwYEBwAAAAABAgMAEQQSIQUGMUEHE1FhcRQiMoGRobHBQmJygrLC0SMzUpKi8BVTY+EXJTRDo8PS/8QAGgEBAAIDAQAAAAAAAAAAAAAAAAMEAQIFBv/EACIRAAIDAAIDAAIDAAAAAAAAAAABAgMREiEEMUEyYRMiUf/aAAwDAQACEQMRAD8A3CiiigCiiigCub4lV4so8SB8aznbG35224uDzr5O2XzSqtY9VmJsePG+t6c3wUkQ8xoB4wW96OPhQE//ABGL/MT+YH50f4hH/EKqn2hiFGrYb19Yv616XG4oi48mI7Q0v/zQzhZ+Xp2/0t+leTtSMcWt6m/SoLTYy1x5N6zL8hXPrcZzOGH3ZW/MKDC0j2jG3BwaE2jGTlEiE9mYX9l71WxxYt7/ALeFfs4dj+KT5Ut70Z7pE+IMpfNcdTCoEaC7MCVY8SoHe1DA/UUr9Hsl8PIBmsszgZjmP0b+om5t300UAVyxWLSJC8jBVHEk2Ar3LKFUsTYAEk9gAvSzitnnGyhpdI01VDfTvbkTb58qA+Ynftb2ghebvHmj4E+0CoGK3yxpBEeEVTyLF3t6gFv7a5x7/wCDWQ4fCRyYmROIhiLqLfW7O8C3fXY77mNh5Rgp4UJtnMZK3PaQLD20Ar7s5/LhPiSfKHYrLmXKFIayheWUDIQRyOtOO8u0ZYzlW4142vfjr2VmmP3wWXaGIMAzpmd1IPERQJmAvx/dsR2027x7+RCEMyNY5TwB9IePfWvJfTdRfwg4/HTsAGYm3Px8KrWxU66q5U9ov8b1Gk6RMOeT+tP0Nc336w5HEi/1DWnKJvwkSpttYnq8jShxe+pNwbcj8r1yTFzv9Nrn6x/Wq6XffDjgWP3DUSTfiHkrfyj9ackZ4P8Awb9n7VxEX/ebwLE/OvaY9nlLyNmbJkBJGi5g3vIpGk3sV+CN7h865ttplPojn9K/PwrV2xRsqZ5uG3dHVuolt/nMfaFpspB6IMUZMNKT/GPeP9qfqmT1aivJY8KveCbLGByLC/gitJb19Xb10i9Lm2ZMNgooIiRJinyXGhKgC4GnNmQHuJp03kOkd+GY+9GHzpA6Uxn2jslTw66//lgrJgf90d1otnYVII1FwBna2skltWY89eHYNKuHjDAggEEWIIuCDyI516ooD88bf2LHg9vSQwjLGQWVRwUS4diVHdctYchYUbytfBIfqQ/BasekMhNvlzoAkd/XER86pNt40PhkQcQsY9gH6VUm+2W6/SFEivDV2KVzZaiRZORFCivRWhUrYykWOzEzXH98Rx1q0kwnmAg3sxB4g69x/v41W7PFj7PX4U0YCK62bh2e/h4/AVz77eD06FdalDDROhn/AKeX7S/mrRKR+i1AIpQBYAr+aniuv48uVaZwL48bGij3rNo0bsf/ANbn5Vn/AEueZjtlvyEx90sBp/31NsG7fwhj/Q4+dIfTbY4XCYga9XMD6nTN+QVMRGs0V4hkDKGHBgCPAi9e6yYMI6V4v+bOf9OP8BpRxfoDwFO3SsltqE9scf4WpJxh8weAqjZ+TLlf4oq2NeTQ/GgitCweCK9IK+GusC3NJPokguybgY6atnwaCqjZeDvTZs7D1wvMuXw7FFTwe+jmPLHIO9fi1ONLW5ceVGtzA+Jplr0niPaYv9HmPKWXSRW7xRZsNIDwsCfBWDH3A1nO/OHbEbvIbXaNYS3c0Z6p/YS3srVMRCHRkPBgQfAixpO2Jg80eJwUy3GaQ68GWXVwOzz2Zh9WaOrP0rlxuLtLyjZuGk5mJAftIMje9TV7WYbjTy7Jmkwc+uGJLRyW9FibajsYWJ7CDyNabFKGAZSCDwINwfWKyYMX6bMOVxkci84lv9131rPsTP5guOPyrVemRA0kVtSE11Fxd9Ljjr538prMsfF6Pr+Vc66WTw6FEf6ayndtaL6XqUqi9eJRoajUuywo9aRiasNlRXN6hIPlV7suA5dP4gPbUd8siWPGjykX+BQCxA9XbardXy201bQDvqtwMeV0F+I+b/pUvGz9XNAOJLae0frXA4fy3Rg/p17bOFTkvhpG47Xibxt4WLD5UzUq9H8maCQ/6jD+pm+DU1V7KiKjXFI8dfLlZJsKpdt7JcsJoDaVRa3KRRyvyOpsTpqQeRF1RUxCJ64yHGgxyXjmXipGV1PgdRVe+7eNhJ6iRWU97xn15Lg+6nHaew4cSB1qBiODC6uv2XWzD21WDdaVP3OMlUdjqktvXYH30BnO293MThxeZkPlBcfSY9YEZlZ3YXtoBxOg8KzrExSEWIYZL34ak3IsT3W+V62HfOKTDy4dsXiRLEpkcKsXVszIlstwxGoc66W1pUg28tp+rUxvHlZgQGsL5WOXlc3NjwDcdKrTr2esswnkMRnsWIdDny3C87XF7d2lc2xBymxBuOw6a/Gm7F7aiZbBlZm1OVco1ubXa19LcK5Q4qGRxH1QBYZMxsAruQoc68Fveo51pS6JYWy4+xThxBU6gG49nf4007KxQyXLKLG40Y+dYDgBrbjXXaOAWGWWLrU/Zl8psLPkOXKtjbzjcg9laZuJtzZ7wktFDhmTKt5WhDSG1ywJtfX+9KW+IrF7M0+XKrvNM4wfWOydU2bKpA8xi5Yl/oi5PpVY4ufqT12JVhKiZViZGR7taz2Iyoup1JLX+jpetYl352fC1vKcOBY6rIjag8MqXPM+ysu35x6Y2eSeN7xPaNQQQSyLo4BHok379NbXFa1eFXCam+2hb5lk4OOYmaH0Ym8Ex0A60WUcFvDE9h63PspypS6OsOEgex9MxufEwoD+H3U21fKLehRRRQwFFFFAZ/0s4BpRhcovaRhwvxUe6ysfu1meJx/VYvFqtmMt40F7ftCVUZBzLEstr8HPZW8bxbH8qgKBsrjVG1FmsRY25FWZT3NWEbxbuYnCSSNLCQSAY5MhZA+dSWDDzcwF7eNatdm6fWHfd3YZxRgimdnVnYCzk5YlWe4BOlj1WbhzUj0jU/bW4OHj2pHhUuEeLNrlJDBZOBt2qDV9sKbBwSYNY2VcmHkvfzS2IZFUlu+2ap2808MrRYoAmbDKcy+jnjIIK34g5XYgjtpiZjWvQq7Z6P4IMEZVvcYt4gSFI6pGdLmy39KM+2k/aeAhw+PKBbxK6jgAShIueA5E8q0beDfHB4jAJDAzKyvmKNxucxJLah7sxN+ZNZhte7yMw1ux9nKo7OvRJBt+xv2jsqDD4yGEL6ToCp1BRs6X143sNe+rnezZXWYXOgswVWFuGuVWv2ftETw6w0mbLjMkyS4iUo0XVm76lsreavHTQAW7+GtaXs1cRO8IgifID5zugWMxliWF29K4AFrHSxtSMvbE1g0bkYQxwspBDJkQ3FrlUDev07eqmSomysAIIljBLEcWOpZjxJvUupiEKKKKAKKKKAKCKKKArsXu5hZjeTDwue1okJ9pF6gSbg4FjfydQfqs66fdYUwUUwCr/wALdm8fJV/nkP5qk4fo+2ehuuEhuOZTN+K9MNFARcNsqGL93FGn2UVfgKlUUUAUUUUB/9k=">
            <a:hlinkClick r:id="rId2"/>
          </p:cNvPr>
          <p:cNvSpPr>
            <a:spLocks noChangeAspect="1" noChangeArrowheads="1"/>
          </p:cNvSpPr>
          <p:nvPr/>
        </p:nvSpPr>
        <p:spPr bwMode="auto">
          <a:xfrm>
            <a:off x="155575" y="-547688"/>
            <a:ext cx="1019175" cy="1152526"/>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30" name="AutoShape 6" descr="data:image/jpg;base64,/9j/4AAQSkZJRgABAQAAAQABAAD/2wCEAAkGBhQQEBUTExQWFRQUGRcaGBgYFRcUGBUUFRYXGh0YFxgXHiYeGBsjHBcYHzIgIycpLCwsFR4xNTAtNSYtLCkBCQoKDgwOGg8PGjQkHiQ1KSwpLCksLCksLiwpLy4sNS0sLC8pLCwsLikpKSkpKiwsLCkqLCksNSwsNSwpKSwpKf/AABEIAHkAawMBIgACEQEDEQH/xAAcAAACAwEBAQEAAAAAAAAAAAAABgQFBwMCAQj/xABEEAACAQIDBAUIBwYEBwAAAAABAgMAEQQSIQUGMUEHE1FhcRQiMoGRobHBQmJygrLC0SMzUpKi8BVTY+EXJTRDo8PS/8QAGgEBAAIDAQAAAAAAAAAAAAAAAAMEAQIFBv/EACIRAAIDAAIDAAIDAAAAAAAAAAABAgMREiEEMUEyYRMiUf/aAAwDAQACEQMRAD8A3CiiigCiiigCub4lV4so8SB8aznbG35224uDzr5O2XzSqtY9VmJsePG+t6c3wUkQ8xoB4wW96OPhQE//ABGL/MT+YH50f4hH/EKqn2hiFGrYb19Yv616XG4oi48mI7Q0v/zQzhZ+Xp2/0t+leTtSMcWt6m/SoLTYy1x5N6zL8hXPrcZzOGH3ZW/MKDC0j2jG3BwaE2jGTlEiE9mYX9l71WxxYt7/ALeFfs4dj+KT5Ut70Z7pE+IMpfNcdTCoEaC7MCVY8SoHe1DA/UUr9Hsl8PIBmsszgZjmP0b+om5t300UAVyxWLSJC8jBVHEk2Ar3LKFUsTYAEk9gAvSzitnnGyhpdI01VDfTvbkTb58qA+Ynftb2ghebvHmj4E+0CoGK3yxpBEeEVTyLF3t6gFv7a5x7/wCDWQ4fCRyYmROIhiLqLfW7O8C3fXY77mNh5Rgp4UJtnMZK3PaQLD20Ar7s5/LhPiSfKHYrLmXKFIayheWUDIQRyOtOO8u0ZYzlW4142vfjr2VmmP3wWXaGIMAzpmd1IPERQJmAvx/dsR2027x7+RCEMyNY5TwB9IePfWvJfTdRfwg4/HTsAGYm3Px8KrWxU66q5U9ov8b1Gk6RMOeT+tP0Nc336w5HEi/1DWnKJvwkSpttYnq8jShxe+pNwbcj8r1yTFzv9Nrn6x/Wq6XffDjgWP3DUSTfiHkrfyj9ackZ4P8Awb9n7VxEX/ebwLE/OvaY9nlLyNmbJkBJGi5g3vIpGk3sV+CN7h865ttplPojn9K/PwrV2xRsqZ5uG3dHVuolt/nMfaFpspB6IMUZMNKT/GPeP9qfqmT1aivJY8KveCbLGByLC/gitJb19Xb10i9Lm2ZMNgooIiRJinyXGhKgC4GnNmQHuJp03kOkd+GY+9GHzpA6Uxn2jslTw66//lgrJgf90d1otnYVII1FwBna2skltWY89eHYNKuHjDAggEEWIIuCDyI516ooD88bf2LHg9vSQwjLGQWVRwUS4diVHdctYchYUbytfBIfqQ/BasekMhNvlzoAkd/XER86pNt40PhkQcQsY9gH6VUm+2W6/SFEivDV2KVzZaiRZORFCivRWhUrYykWOzEzXH98Rx1q0kwnmAg3sxB4g69x/v41W7PFj7PX4U0YCK62bh2e/h4/AVz77eD06FdalDDROhn/AKeX7S/mrRKR+i1AIpQBYAr+aniuv48uVaZwL48bGij3rNo0bsf/ANbn5Vn/AEueZjtlvyEx90sBp/31NsG7fwhj/Q4+dIfTbY4XCYga9XMD6nTN+QVMRGs0V4hkDKGHBgCPAi9e6yYMI6V4v+bOf9OP8BpRxfoDwFO3SsltqE9scf4WpJxh8weAqjZ+TLlf4oq2NeTQ/GgitCweCK9IK+GusC3NJPokguybgY6atnwaCqjZeDvTZs7D1wvMuXw7FFTwe+jmPLHIO9fi1ONLW5ceVGtzA+Jplr0niPaYv9HmPKWXSRW7xRZsNIDwsCfBWDH3A1nO/OHbEbvIbXaNYS3c0Z6p/YS3srVMRCHRkPBgQfAixpO2Jg80eJwUy3GaQ68GWXVwOzz2Zh9WaOrP0rlxuLtLyjZuGk5mJAftIMje9TV7WYbjTy7Jmkwc+uGJLRyW9FibajsYWJ7CDyNabFKGAZSCDwINwfWKyYMX6bMOVxkci84lv9131rPsTP5guOPyrVemRA0kVtSE11Fxd9Ljjr538prMsfF6Pr+Vc66WTw6FEf6ayndtaL6XqUqi9eJRoajUuywo9aRiasNlRXN6hIPlV7suA5dP4gPbUd8siWPGjykX+BQCxA9XbardXy201bQDvqtwMeV0F+I+b/pUvGz9XNAOJLae0frXA4fy3Rg/p17bOFTkvhpG47Xibxt4WLD5UzUq9H8maCQ/6jD+pm+DU1V7KiKjXFI8dfLlZJsKpdt7JcsJoDaVRa3KRRyvyOpsTpqQeRF1RUxCJ64yHGgxyXjmXipGV1PgdRVe+7eNhJ6iRWU97xn15Lg+6nHaew4cSB1qBiODC6uv2XWzD21WDdaVP3OMlUdjqktvXYH30BnO293MThxeZkPlBcfSY9YEZlZ3YXtoBxOg8KzrExSEWIYZL34ak3IsT3W+V62HfOKTDy4dsXiRLEpkcKsXVszIlstwxGoc66W1pUg28tp+rUxvHlZgQGsL5WOXlc3NjwDcdKrTr2esswnkMRnsWIdDny3C87XF7d2lc2xBymxBuOw6a/Gm7F7aiZbBlZm1OVco1ubXa19LcK5Q4qGRxH1QBYZMxsAruQoc68Fveo51pS6JYWy4+xThxBU6gG49nf4007KxQyXLKLG40Y+dYDgBrbjXXaOAWGWWLrU/Zl8psLPkOXKtjbzjcg9laZuJtzZ7wktFDhmTKt5WhDSG1ywJtfX+9KW+IrF7M0+XKrvNM4wfWOydU2bKpA8xi5Yl/oi5PpVY4ufqT12JVhKiZViZGR7taz2Iyoup1JLX+jpetYl352fC1vKcOBY6rIjag8MqXPM+ysu35x6Y2eSeN7xPaNQQQSyLo4BHok379NbXFa1eFXCam+2hb5lk4OOYmaH0Ym8Ex0A60WUcFvDE9h63PspypS6OsOEgex9MxufEwoD+H3U21fKLehRRRQwFFFFAZ/0s4BpRhcovaRhwvxUe6ysfu1meJx/VYvFqtmMt40F7ftCVUZBzLEstr8HPZW8bxbH8qgKBsrjVG1FmsRY25FWZT3NWEbxbuYnCSSNLCQSAY5MhZA+dSWDDzcwF7eNatdm6fWHfd3YZxRgimdnVnYCzk5YlWe4BOlj1WbhzUj0jU/bW4OHj2pHhUuEeLNrlJDBZOBt2qDV9sKbBwSYNY2VcmHkvfzS2IZFUlu+2ap2808MrRYoAmbDKcy+jnjIIK34g5XYgjtpiZjWvQq7Z6P4IMEZVvcYt4gSFI6pGdLmy39KM+2k/aeAhw+PKBbxK6jgAShIueA5E8q0beDfHB4jAJDAzKyvmKNxucxJLah7sxN+ZNZhte7yMw1ux9nKo7OvRJBt+xv2jsqDD4yGEL6ToCp1BRs6X143sNe+rnezZXWYXOgswVWFuGuVWv2ftETw6w0mbLjMkyS4iUo0XVm76lsreavHTQAW7+GtaXs1cRO8IgifID5zugWMxliWF29K4AFrHSxtSMvbE1g0bkYQxwspBDJkQ3FrlUDev07eqmSomysAIIljBLEcWOpZjxJvUupiEKKKKAKKKKAKCKKKArsXu5hZjeTDwue1okJ9pF6gSbg4FjfydQfqs66fdYUwUUwCr/wALdm8fJV/nkP5qk4fo+2ehuuEhuOZTN+K9MNFARcNsqGL93FGn2UVfgKlUUUAUUUUB/9k=">
            <a:hlinkClick r:id="rId2"/>
          </p:cNvPr>
          <p:cNvSpPr>
            <a:spLocks noChangeAspect="1" noChangeArrowheads="1"/>
          </p:cNvSpPr>
          <p:nvPr/>
        </p:nvSpPr>
        <p:spPr bwMode="auto">
          <a:xfrm>
            <a:off x="155575" y="-547688"/>
            <a:ext cx="1019175" cy="1152526"/>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32" name="AutoShape 8" descr="data:image/jpg;base64,/9j/4AAQSkZJRgABAQAAAQABAAD/2wCEAAkGBhQPDxAPEBQVDw0NDw8PDw8PDxAQDw8QFhAVFRYQFRQXHCYfFxojGRQVHy8gIycpLCwsFR4xNTAqNSYrLCkBCQoKDgwOFA8PGSkfHCEpKSwpNTU1LDUpKTUqKzUsNSopLCkpNTQ1KSktKSwsKSwpKSkpKSksLCw1LCwpKSkpLP/AABEIAHQAdAMBIgACEQEDEQH/xAAcAAEAAgMBAQEAAAAAAAAAAAAAAQUCBgcEAwj/xABDEAACAQICBAcLCAsAAAAAAAAAAQIDBAUREiFBUQYTMWFxkaEHMkJScoGCksHC0RQVIiMlZLGzFjNTVGNzhJOytPD/xAAaAQEAAgMBAAAAAAAAAAAAAAAAAQYDBAUC/8QAKhEAAgEDAgMHBQAAAAAAAAAAAAECAxESBAUhQVEUIzEzUnGBEyJCYaH/2gAMAwEAAhEDEQA/AO3AAAAAAA1SeIqncVoPlVWXLKTyzyfJnq5T308YXMRdHrFl5mRpIqljC5jNYxH4DJDFllpreQ6i3rrR4HikTw32MRS15ecXQsy8p14ybUZKTjlpJNNrPkz3H0Nf4J3SqfKJLLVUgtSS8Fv2mwEkPgRkSBkAQCSACQACAAADjPDm7qUsWuYxk4xkqFSKWXI6MU9m+LPBTxusl3/I9yLrutWuhf29bZWtnB+VTqP2TRq0ZajgaurUhVaUnYsmkpU6lGLcUWL4RV/GXqhcJa/jL1UVoNXtFX1M2+z0vSi0/SO4fh9UYnnucWqy5akuTZkvYePMS2kPUVX+TH0KXKKOm9yVN2decm253U0m3sjSpr8WzeDV+5pa8XhlDfUdWo/Sqyy7EjaCzUr4Rv0KtXadSVuoABkMIAAAAAAAABoXdesdK3tq22lcaD8mpB+2ETm6R2Xh/Z8bhtxtdOMay9CSk+xM484bTgbkrVE+qLFtkr0mujPmDIg5p0yMiJPJN7tZlkeixsnVrUqS5a1WnT9aaT7Gz1FXaR5k8U2duwC04m0t6W2FClF+VoLPtzPcTlqILclZWKa3dtgAEkAAAAAAAAAHxvbdVaVSk+9qwnB9Eote04LYRbpxT76K0ZdK1PtR+gDh9xQ4u5u6fg07y5iklrS42Ult3NHJ3SN4Rl+zrbZO0pI8jtiHRPZUj/2TMF0HAuzupnnp2+0ueCVvp4laR2RnOo/QpSku1IrYy27Vzmwdz2GliMX+zt68uuVOPvM29JG9eHuamqnalP2OqgAtRVwCCQCMwAAAASAACADjmOU8sRv195UvWo037TsZx7hDL7UxD+dS/wBakc7cl3HydDb33vweeoj5qJ9KjMFIrNiwJiNJPPNLqNh7nUEr+o1+6TXJ/GpfAoU9XSX3c8l9oVOe0qfnUvib+g8+Jpa3ypHTCAC0FcJBAAAAAIzGZrUeF1PdLs+JmuFVPn6l8SeB6xZsWYzNfXCenz9RK4Sw5+ocBiy/bOI47c54lfv7zKPqxjD3TqK4Rw3nCpYu61xcVMn9ZcVp6WWpqVSTTNHXRypWRu6P7Z3ZsUqx8VcHhdfV5j48eV50juRnwLj5Rq8xa9z29yxWKb/WW1eK6VoT9xmsqrmjPg5iE6GJ2ctFqDrKnKT5PrIyh73Yb2ip2qpmnqpXg0d+4waZSyxN8xHzk+YsBwsS80xpFE8SfN1GLxOXN1EjFl/mDXnikt/YAMTTlby3dhPEy3dhcLInUeLGbIp+Llu7CNGRdahktxFicigrylGMn4qb6lmanwcULpNSp1IyhJJzowi1DSb1tOScXqeeTZ0a6s41IuL1ZprNcqKbAcInY6cYwhcU6k9PPVCqtSWWTWT5N/mIa4EqRV31jTpycZTqvLwvkVScX6UUzzwt6Hjyf9DdZ/lm5u9W23qLojSl/jNhX8dlCp/bXtNd6eD5IzKvJLn/AA1+0wuFVaMZzp5PXJ28qKy6Z5dhr+P1pW1zQjCDzjXpt1ZOMuNUZLvUuRc7bfQdD+cKngUJLynRiuvTb7CrusCncVKc68vo0p6cacXpfS55ZR/DPnMsIRj4Ixym34s2CSMcjGMTLIzGEjMaRIyAMNMGeQAPMMgAAAACTJMgEAzTMkwACcycwCQSACAAQCQZJAAA/9k=">
            <a:hlinkClick r:id="rId3"/>
          </p:cNvPr>
          <p:cNvSpPr>
            <a:spLocks noChangeAspect="1" noChangeArrowheads="1"/>
          </p:cNvSpPr>
          <p:nvPr/>
        </p:nvSpPr>
        <p:spPr bwMode="auto">
          <a:xfrm>
            <a:off x="155575" y="-525463"/>
            <a:ext cx="1104900" cy="11049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34" name="AutoShape 10" descr="data:image/jpg;base64,/9j/4AAQSkZJRgABAQAAAQABAAD/2wCEAAkGBhQPDxAPEBQVDw0NDw8PDw8PDxAQDw8QFhAVFRYQFRQXHCYfFxojGRQVHy8gIycpLCwsFR4xNTAqNSYrLCkBCQoKDgwOFA8PGSkfHCEpKSwpNTU1LDUpKTUqKzUsNSopLCkpNTQ1KSktKSwsKSwpKSkpKSksLCw1LCwpKSkpLP/AABEIAHQAdAMBIgACEQEDEQH/xAAcAAEAAgMBAQEAAAAAAAAAAAAAAQUCBgcEAwj/xABDEAACAQICBAcLCAsAAAAAAAAAAQIDBAUREiFBUQYTMWFxkaEHMkJScoGCksHC0RQVIiMlZLGzFjNTVGNzhJOytPD/xAAaAQEAAgMBAAAAAAAAAAAAAAAAAQYDBAUC/8QAKhEAAgEDAgMHBQAAAAAAAAAAAAECAxESBAUhQVEUIzEzUnGBEyJCYaH/2gAMAwEAAhEDEQA/AO3AAAAAAA1SeIqncVoPlVWXLKTyzyfJnq5T308YXMRdHrFl5mRpIqljC5jNYxH4DJDFllpreQ6i3rrR4HikTw32MRS15ecXQsy8p14ybUZKTjlpJNNrPkz3H0Nf4J3SqfKJLLVUgtSS8Fv2mwEkPgRkSBkAQCSACQACAAADjPDm7qUsWuYxk4xkqFSKWXI6MU9m+LPBTxusl3/I9yLrutWuhf29bZWtnB+VTqP2TRq0ZajgaurUhVaUnYsmkpU6lGLcUWL4RV/GXqhcJa/jL1UVoNXtFX1M2+z0vSi0/SO4fh9UYnnucWqy5akuTZkvYePMS2kPUVX+TH0KXKKOm9yVN2decm253U0m3sjSpr8WzeDV+5pa8XhlDfUdWo/Sqyy7EjaCzUr4Rv0KtXadSVuoABkMIAAAAAAAABoXdesdK3tq22lcaD8mpB+2ETm6R2Xh/Z8bhtxtdOMay9CSk+xM484bTgbkrVE+qLFtkr0mujPmDIg5p0yMiJPJN7tZlkeixsnVrUqS5a1WnT9aaT7Gz1FXaR5k8U2duwC04m0t6W2FClF+VoLPtzPcTlqILclZWKa3dtgAEkAAAAAAAAAHxvbdVaVSk+9qwnB9Eote04LYRbpxT76K0ZdK1PtR+gDh9xQ4u5u6fg07y5iklrS42Ult3NHJ3SN4Rl+zrbZO0pI8jtiHRPZUj/2TMF0HAuzupnnp2+0ueCVvp4laR2RnOo/QpSku1IrYy27Vzmwdz2GliMX+zt68uuVOPvM29JG9eHuamqnalP2OqgAtRVwCCQCMwAAAASAACADjmOU8sRv195UvWo037TsZx7hDL7UxD+dS/wBakc7cl3HydDb33vweeoj5qJ9KjMFIrNiwJiNJPPNLqNh7nUEr+o1+6TXJ/GpfAoU9XSX3c8l9oVOe0qfnUvib+g8+Jpa3ypHTCAC0FcJBAAAAAIzGZrUeF1PdLs+JmuFVPn6l8SeB6xZsWYzNfXCenz9RK4Sw5+ocBiy/bOI47c54lfv7zKPqxjD3TqK4Rw3nCpYu61xcVMn9ZcVp6WWpqVSTTNHXRypWRu6P7Z3ZsUqx8VcHhdfV5j48eV50juRnwLj5Rq8xa9z29yxWKb/WW1eK6VoT9xmsqrmjPg5iE6GJ2ctFqDrKnKT5PrIyh73Yb2ip2qpmnqpXg0d+4waZSyxN8xHzk+YsBwsS80xpFE8SfN1GLxOXN1EjFl/mDXnikt/YAMTTlby3dhPEy3dhcLInUeLGbIp+Llu7CNGRdahktxFicigrylGMn4qb6lmanwcULpNSp1IyhJJzowi1DSb1tOScXqeeTZ0a6s41IuL1ZprNcqKbAcInY6cYwhcU6k9PPVCqtSWWTWT5N/mIa4EqRV31jTpycZTqvLwvkVScX6UUzzwt6Hjyf9DdZ/lm5u9W23qLojSl/jNhX8dlCp/bXtNd6eD5IzKvJLn/AA1+0wuFVaMZzp5PXJ28qKy6Z5dhr+P1pW1zQjCDzjXpt1ZOMuNUZLvUuRc7bfQdD+cKngUJLynRiuvTb7CrusCncVKc68vo0p6cacXpfS55ZR/DPnMsIRj4Ixym34s2CSMcjGMTLIzGEjMaRIyAMNMGeQAPMMgAAAACTJMgEAzTMkwACcycwCQSACAAQCQZJAAA/9k=">
            <a:hlinkClick r:id="rId3"/>
          </p:cNvPr>
          <p:cNvSpPr>
            <a:spLocks noChangeAspect="1" noChangeArrowheads="1"/>
          </p:cNvSpPr>
          <p:nvPr/>
        </p:nvSpPr>
        <p:spPr bwMode="auto">
          <a:xfrm>
            <a:off x="155575" y="-525463"/>
            <a:ext cx="1104900" cy="11049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36" name="AutoShape 12" descr="data:image/jpg;base64,/9j/4AAQSkZJRgABAQAAAQABAAD/2wCEAAkGBhQPDxAPEBQVDw0NDw8PDw8PDxAQDw8QFhAVFRYQFRQXHCYfFxojGRQVHy8gIycpLCwsFR4xNTAqNSYrLCkBCQoKDgwOFA8PGSkfHCEpKSwpNTU1LDUpKTUqKzUsNSopLCkpNTQ1KSktKSwsKSwpKSkpKSksLCw1LCwpKSkpLP/AABEIAHQAdAMBIgACEQEDEQH/xAAcAAEAAgMBAQEAAAAAAAAAAAAAAQUCBgcEAwj/xABDEAACAQICBAcLCAsAAAAAAAAAAQIDBAUREiFBUQYTMWFxkaEHMkJScoGCksHC0RQVIiMlZLGzFjNTVGNzhJOytPD/xAAaAQEAAgMBAAAAAAAAAAAAAAAAAQYDBAUC/8QAKhEAAgEDAgMHBQAAAAAAAAAAAAECAxESBAUhQVEUIzEzUnGBEyJCYaH/2gAMAwEAAhEDEQA/AO3AAAAAAA1SeIqncVoPlVWXLKTyzyfJnq5T308YXMRdHrFl5mRpIqljC5jNYxH4DJDFllpreQ6i3rrR4HikTw32MRS15ecXQsy8p14ybUZKTjlpJNNrPkz3H0Nf4J3SqfKJLLVUgtSS8Fv2mwEkPgRkSBkAQCSACQACAAADjPDm7qUsWuYxk4xkqFSKWXI6MU9m+LPBTxusl3/I9yLrutWuhf29bZWtnB+VTqP2TRq0ZajgaurUhVaUnYsmkpU6lGLcUWL4RV/GXqhcJa/jL1UVoNXtFX1M2+z0vSi0/SO4fh9UYnnucWqy5akuTZkvYePMS2kPUVX+TH0KXKKOm9yVN2decm253U0m3sjSpr8WzeDV+5pa8XhlDfUdWo/Sqyy7EjaCzUr4Rv0KtXadSVuoABkMIAAAAAAAABoXdesdK3tq22lcaD8mpB+2ETm6R2Xh/Z8bhtxtdOMay9CSk+xM484bTgbkrVE+qLFtkr0mujPmDIg5p0yMiJPJN7tZlkeixsnVrUqS5a1WnT9aaT7Gz1FXaR5k8U2duwC04m0t6W2FClF+VoLPtzPcTlqILclZWKa3dtgAEkAAAAAAAAAHxvbdVaVSk+9qwnB9Eote04LYRbpxT76K0ZdK1PtR+gDh9xQ4u5u6fg07y5iklrS42Ult3NHJ3SN4Rl+zrbZO0pI8jtiHRPZUj/2TMF0HAuzupnnp2+0ueCVvp4laR2RnOo/QpSku1IrYy27Vzmwdz2GliMX+zt68uuVOPvM29JG9eHuamqnalP2OqgAtRVwCCQCMwAAAASAACADjmOU8sRv195UvWo037TsZx7hDL7UxD+dS/wBakc7cl3HydDb33vweeoj5qJ9KjMFIrNiwJiNJPPNLqNh7nUEr+o1+6TXJ/GpfAoU9XSX3c8l9oVOe0qfnUvib+g8+Jpa3ypHTCAC0FcJBAAAAAIzGZrUeF1PdLs+JmuFVPn6l8SeB6xZsWYzNfXCenz9RK4Sw5+ocBiy/bOI47c54lfv7zKPqxjD3TqK4Rw3nCpYu61xcVMn9ZcVp6WWpqVSTTNHXRypWRu6P7Z3ZsUqx8VcHhdfV5j48eV50juRnwLj5Rq8xa9z29yxWKb/WW1eK6VoT9xmsqrmjPg5iE6GJ2ctFqDrKnKT5PrIyh73Yb2ip2qpmnqpXg0d+4waZSyxN8xHzk+YsBwsS80xpFE8SfN1GLxOXN1EjFl/mDXnikt/YAMTTlby3dhPEy3dhcLInUeLGbIp+Llu7CNGRdahktxFicigrylGMn4qb6lmanwcULpNSp1IyhJJzowi1DSb1tOScXqeeTZ0a6s41IuL1ZprNcqKbAcInY6cYwhcU6k9PPVCqtSWWTWT5N/mIa4EqRV31jTpycZTqvLwvkVScX6UUzzwt6Hjyf9DdZ/lm5u9W23qLojSl/jNhX8dlCp/bXtNd6eD5IzKvJLn/AA1+0wuFVaMZzp5PXJ28qKy6Z5dhr+P1pW1zQjCDzjXpt1ZOMuNUZLvUuRc7bfQdD+cKngUJLynRiuvTb7CrusCncVKc68vo0p6cacXpfS55ZR/DPnMsIRj4Ixym34s2CSMcjGMTLIzGEjMaRIyAMNMGeQAPMMgAAAACTJMgEAzTMkwACcycwCQSACAAQCQZJAAA/9k=">
            <a:hlinkClick r:id="rId3"/>
          </p:cNvPr>
          <p:cNvSpPr>
            <a:spLocks noChangeAspect="1" noChangeArrowheads="1"/>
          </p:cNvSpPr>
          <p:nvPr/>
        </p:nvSpPr>
        <p:spPr bwMode="auto">
          <a:xfrm>
            <a:off x="155575" y="-525463"/>
            <a:ext cx="1104900" cy="11049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038" name="Picture 14" descr="http://www.discoverahobby.com/beer.jpg"/>
          <p:cNvPicPr>
            <a:picLocks noChangeAspect="1" noChangeArrowheads="1"/>
          </p:cNvPicPr>
          <p:nvPr/>
        </p:nvPicPr>
        <p:blipFill>
          <a:blip r:embed="rId4"/>
          <a:srcRect/>
          <a:stretch>
            <a:fillRect/>
          </a:stretch>
        </p:blipFill>
        <p:spPr bwMode="auto">
          <a:xfrm>
            <a:off x="1331640" y="2492896"/>
            <a:ext cx="2520280" cy="2840316"/>
          </a:xfrm>
          <a:prstGeom prst="rect">
            <a:avLst/>
          </a:prstGeom>
          <a:noFill/>
        </p:spPr>
      </p:pic>
      <p:pic>
        <p:nvPicPr>
          <p:cNvPr id="1040" name="Picture 16" descr="http://www.infobarrel.com/media/image/10989.jpg"/>
          <p:cNvPicPr>
            <a:picLocks noChangeAspect="1" noChangeArrowheads="1"/>
          </p:cNvPicPr>
          <p:nvPr/>
        </p:nvPicPr>
        <p:blipFill>
          <a:blip r:embed="rId5"/>
          <a:srcRect/>
          <a:stretch>
            <a:fillRect/>
          </a:stretch>
        </p:blipFill>
        <p:spPr bwMode="auto">
          <a:xfrm flipH="1">
            <a:off x="3635896" y="4797152"/>
            <a:ext cx="1594369" cy="1554510"/>
          </a:xfrm>
          <a:prstGeom prst="rect">
            <a:avLst/>
          </a:prstGeom>
          <a:noFill/>
        </p:spPr>
      </p:pic>
      <p:sp>
        <p:nvSpPr>
          <p:cNvPr id="12" name="TextBox 11"/>
          <p:cNvSpPr txBox="1"/>
          <p:nvPr/>
        </p:nvSpPr>
        <p:spPr>
          <a:xfrm>
            <a:off x="6372200" y="2852936"/>
            <a:ext cx="3816424" cy="369332"/>
          </a:xfrm>
          <a:prstGeom prst="rect">
            <a:avLst/>
          </a:prstGeom>
          <a:noFill/>
        </p:spPr>
        <p:txBody>
          <a:bodyPr wrap="square" rtlCol="0">
            <a:spAutoFit/>
          </a:bodyPr>
          <a:lstStyle/>
          <a:p>
            <a:r>
              <a:rPr lang="en-GB" dirty="0" smtClean="0"/>
              <a:t>By Jessica Farey</a:t>
            </a:r>
            <a:endParaRPr lang="en-GB" dirty="0"/>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t="-23000" b="-2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800" dirty="0" smtClean="0">
                <a:effectLst>
                  <a:outerShdw blurRad="38100" dist="38100" dir="2700000" algn="tl">
                    <a:srgbClr val="000000">
                      <a:alpha val="43137"/>
                    </a:srgbClr>
                  </a:outerShdw>
                </a:effectLst>
              </a:rPr>
              <a:t>Smoking</a:t>
            </a:r>
            <a:endParaRPr lang="en-GB" sz="48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1"/>
            <a:ext cx="8219256" cy="3989040"/>
          </a:xfrm>
        </p:spPr>
        <p:txBody>
          <a:bodyPr>
            <a:normAutofit fontScale="70000" lnSpcReduction="20000"/>
          </a:bodyPr>
          <a:lstStyle/>
          <a:p>
            <a:pPr>
              <a:buNone/>
            </a:pPr>
            <a:r>
              <a:rPr lang="en-US" dirty="0" smtClean="0"/>
              <a:t>People who smoke usually can't compete with nonsmokers because the physical effects of smoking (like rapid heartbeat, decreased circulation, and shortness of breath) impair sports performance. </a:t>
            </a:r>
          </a:p>
          <a:p>
            <a:pPr>
              <a:buNone/>
            </a:pPr>
            <a:r>
              <a:rPr lang="en-US" dirty="0" smtClean="0"/>
              <a:t>Smoking affects the body's ability to produce collagen, so common sports injuries, such as damage to tendons and ligaments, will heal more slowly in smokers than nonsmokers.</a:t>
            </a:r>
            <a:r>
              <a:rPr lang="en-US" b="1" dirty="0" smtClean="0"/>
              <a:t>.</a:t>
            </a:r>
            <a:r>
              <a:rPr lang="en-US" dirty="0" smtClean="0"/>
              <a:t> Studies show that smokers get more colds, flu, bronchitis, and pneumonia than nonsmokers. And people with certain health conditions, like asthma, become more sick if they smoke (and often if they're just around people who smoke). Because teens who smoke as a way to manage weight often light up instead of eating, their bodies also lack the nutrients they need to grow, develop, and fight off illness properly. </a:t>
            </a:r>
          </a:p>
          <a:p>
            <a:pPr>
              <a:buNone/>
            </a:pPr>
            <a:endParaRPr lang="en-GB" dirty="0"/>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1000" t="-5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800" dirty="0" smtClean="0">
                <a:effectLst>
                  <a:outerShdw blurRad="38100" dist="38100" dir="2700000" algn="tl">
                    <a:srgbClr val="000000">
                      <a:alpha val="43137"/>
                    </a:srgbClr>
                  </a:outerShdw>
                </a:effectLst>
              </a:rPr>
              <a:t>Alcohol</a:t>
            </a:r>
            <a:endParaRPr lang="en-GB" sz="4800" dirty="0">
              <a:effectLst>
                <a:outerShdw blurRad="38100" dist="38100" dir="2700000" algn="tl">
                  <a:srgbClr val="000000">
                    <a:alpha val="43137"/>
                  </a:srgbClr>
                </a:outerShdw>
              </a:effectLst>
            </a:endParaRPr>
          </a:p>
        </p:txBody>
      </p:sp>
      <p:sp>
        <p:nvSpPr>
          <p:cNvPr id="5" name="Content Placeholder 4"/>
          <p:cNvSpPr>
            <a:spLocks noGrp="1"/>
          </p:cNvSpPr>
          <p:nvPr>
            <p:ph idx="1"/>
          </p:nvPr>
        </p:nvSpPr>
        <p:spPr/>
        <p:txBody>
          <a:bodyPr>
            <a:normAutofit/>
          </a:bodyPr>
          <a:lstStyle/>
          <a:p>
            <a:pPr>
              <a:buNone/>
            </a:pPr>
            <a:r>
              <a:rPr lang="en-GB" sz="2400" dirty="0" smtClean="0"/>
              <a:t>Alcohol affects the body's ability to turn food into energy, it slows down reaction times, increases body heat loss and reduces endurance. If you have alcohol 24 hours before exercising you are more likely to develop muscle cramps. Alcohol affects the central nervous system and slows down the information processing ability of the brain. This in turn affects your reactions, co-ordination, accuracy and balance - all the things most important for staying on top in any sport.  </a:t>
            </a:r>
            <a:r>
              <a:rPr lang="en-GB" dirty="0" smtClean="0"/>
              <a:t/>
            </a:r>
            <a:br>
              <a:rPr lang="en-GB" dirty="0" smtClean="0"/>
            </a:br>
            <a:endParaRPr lang="en-GB" dirty="0"/>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7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800" dirty="0" smtClean="0">
                <a:effectLst>
                  <a:outerShdw blurRad="38100" dist="38100" dir="2700000" algn="tl">
                    <a:srgbClr val="000000">
                      <a:alpha val="43137"/>
                    </a:srgbClr>
                  </a:outerShdw>
                </a:effectLst>
              </a:rPr>
              <a:t>Cannabis</a:t>
            </a:r>
            <a:endParaRPr lang="en-GB" sz="48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96752"/>
            <a:ext cx="8229600" cy="5661248"/>
          </a:xfrm>
        </p:spPr>
        <p:txBody>
          <a:bodyPr>
            <a:normAutofit fontScale="92500" lnSpcReduction="10000"/>
          </a:bodyPr>
          <a:lstStyle/>
          <a:p>
            <a:pPr>
              <a:buNone/>
            </a:pPr>
            <a:r>
              <a:rPr lang="en-GB" sz="1600" dirty="0" smtClean="0"/>
              <a:t>The effects of smoking cannabis can begin within a few minutes and last for a few hours. These are some of the immediate effects cannabis can have:</a:t>
            </a:r>
          </a:p>
          <a:p>
            <a:r>
              <a:rPr lang="en-GB" sz="1600" dirty="0" smtClean="0"/>
              <a:t>you may feel sick and want to throw up; </a:t>
            </a:r>
          </a:p>
          <a:p>
            <a:r>
              <a:rPr lang="en-GB" sz="1600" dirty="0" smtClean="0"/>
              <a:t>your heart will beat faster and your blood pressure may increase; </a:t>
            </a:r>
          </a:p>
          <a:p>
            <a:r>
              <a:rPr lang="en-GB" sz="1600" dirty="0" smtClean="0"/>
              <a:t>your blood pressure may also fall and you might faint; </a:t>
            </a:r>
          </a:p>
          <a:p>
            <a:r>
              <a:rPr lang="en-GB" sz="1600" dirty="0" smtClean="0"/>
              <a:t>you can lose balance and coordination, which can lead to accidents, especially if attempting to drive or operate a machine; </a:t>
            </a:r>
          </a:p>
          <a:p>
            <a:r>
              <a:rPr lang="en-GB" sz="1600" dirty="0" smtClean="0"/>
              <a:t>you can become giggly or very talkative – some people become thoughtful, subdued or sleepy; </a:t>
            </a:r>
          </a:p>
          <a:p>
            <a:r>
              <a:rPr lang="en-GB" sz="1600" dirty="0" smtClean="0"/>
              <a:t>you might feel more relaxed and so more confident – or you might not; </a:t>
            </a:r>
          </a:p>
          <a:p>
            <a:r>
              <a:rPr lang="en-GB" sz="1600" dirty="0" smtClean="0"/>
              <a:t>you might become more aware of sound, music and colour; </a:t>
            </a:r>
          </a:p>
          <a:p>
            <a:r>
              <a:rPr lang="en-GB" sz="1600" dirty="0" smtClean="0"/>
              <a:t>your perceptions of time and space might change; </a:t>
            </a:r>
          </a:p>
          <a:p>
            <a:r>
              <a:rPr lang="en-GB" sz="1600" dirty="0" smtClean="0"/>
              <a:t>you could feel very hungry </a:t>
            </a:r>
          </a:p>
          <a:p>
            <a:pPr>
              <a:buNone/>
            </a:pPr>
            <a:endParaRPr lang="en-GB" sz="1600" dirty="0" smtClean="0"/>
          </a:p>
          <a:p>
            <a:pPr>
              <a:buNone/>
            </a:pPr>
            <a:r>
              <a:rPr lang="en-GB" sz="1600" dirty="0" smtClean="0"/>
              <a:t> If you eat cannabis, rather than smoke it, the effects will not happen so quickly but could last longer or be stronger. This might not be what you want, especially if you are having a bad experience.</a:t>
            </a:r>
          </a:p>
          <a:p>
            <a:r>
              <a:rPr lang="en-GB" sz="1600" dirty="0" smtClean="0"/>
              <a:t>If you take a lot of cannabis it can make you:</a:t>
            </a:r>
          </a:p>
          <a:p>
            <a:r>
              <a:rPr lang="en-GB" sz="1600" dirty="0" smtClean="0"/>
              <a:t>confused; </a:t>
            </a:r>
          </a:p>
          <a:p>
            <a:r>
              <a:rPr lang="en-GB" sz="1600" dirty="0" smtClean="0"/>
              <a:t>restless; </a:t>
            </a:r>
          </a:p>
          <a:p>
            <a:r>
              <a:rPr lang="en-GB" sz="1600" dirty="0" smtClean="0"/>
              <a:t>over excited; </a:t>
            </a:r>
          </a:p>
          <a:p>
            <a:r>
              <a:rPr lang="en-GB" sz="1600" dirty="0" smtClean="0"/>
              <a:t>panicky; </a:t>
            </a:r>
          </a:p>
          <a:p>
            <a:r>
              <a:rPr lang="en-GB" sz="1600" dirty="0" smtClean="0"/>
              <a:t>hallucinate; </a:t>
            </a:r>
          </a:p>
          <a:p>
            <a:r>
              <a:rPr lang="en-GB" sz="1600" dirty="0" smtClean="0"/>
              <a:t>feel paranoid.</a:t>
            </a:r>
          </a:p>
          <a:p>
            <a:endParaRPr lang="en-GB" sz="1400" dirty="0"/>
          </a:p>
        </p:txBody>
      </p:sp>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TotalTime>
  <Words>440</Words>
  <Application>Microsoft Office PowerPoint</Application>
  <PresentationFormat>On-screen Show (4:3)</PresentationFormat>
  <Paragraphs>27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Smoking, Cannabis and Alcohol</vt:lpstr>
      <vt:lpstr>Smoking</vt:lpstr>
      <vt:lpstr>Alcohol</vt:lpstr>
      <vt:lpstr>Cannabis</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Smoking, Cannabis and Alcohol</dc:title>
  <dc:creator>09FareyJ</dc:creator>
  <cp:lastModifiedBy>09FareyJ</cp:lastModifiedBy>
  <cp:revision>5</cp:revision>
  <dcterms:created xsi:type="dcterms:W3CDTF">2010-10-14T09:11:31Z</dcterms:created>
  <dcterms:modified xsi:type="dcterms:W3CDTF">2010-10-14T09:54:17Z</dcterms:modified>
</cp:coreProperties>
</file>