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5"/>
  </p:notesMasterIdLst>
  <p:sldIdLst>
    <p:sldId id="256" r:id="rId2"/>
    <p:sldId id="263" r:id="rId3"/>
    <p:sldId id="257" r:id="rId4"/>
    <p:sldId id="258" r:id="rId5"/>
    <p:sldId id="261" r:id="rId6"/>
    <p:sldId id="262" r:id="rId7"/>
    <p:sldId id="259" r:id="rId8"/>
    <p:sldId id="260" r:id="rId9"/>
    <p:sldId id="265" r:id="rId10"/>
    <p:sldId id="266" r:id="rId11"/>
    <p:sldId id="269" r:id="rId12"/>
    <p:sldId id="268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076" autoAdjust="0"/>
    <p:restoredTop sz="94660"/>
  </p:normalViewPr>
  <p:slideViewPr>
    <p:cSldViewPr>
      <p:cViewPr>
        <p:scale>
          <a:sx n="70" d="100"/>
          <a:sy n="70" d="100"/>
        </p:scale>
        <p:origin x="-69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BBFCEF-9505-461A-BA66-164F5ECB8373}" type="datetimeFigureOut">
              <a:rPr lang="en-GB" smtClean="0"/>
              <a:pPr/>
              <a:t>21/10/2010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7A411D-45D2-4B5F-8784-AED8A9922EB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368749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A411D-45D2-4B5F-8784-AED8A9922EB1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5001473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A411D-45D2-4B5F-8784-AED8A9922EB1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0045310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A411D-45D2-4B5F-8784-AED8A9922EB1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6762958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A411D-45D2-4B5F-8784-AED8A9922EB1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A411D-45D2-4B5F-8784-AED8A9922EB1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7555627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A411D-45D2-4B5F-8784-AED8A9922EB1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0062140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A411D-45D2-4B5F-8784-AED8A9922EB1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7300511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A411D-45D2-4B5F-8784-AED8A9922EB1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07860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A411D-45D2-4B5F-8784-AED8A9922EB1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6960668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A411D-45D2-4B5F-8784-AED8A9922EB1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883607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A411D-45D2-4B5F-8784-AED8A9922EB1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2062565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A411D-45D2-4B5F-8784-AED8A9922EB1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805332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B4F85-B77C-4F15-AACA-099EA1033F67}" type="datetimeFigureOut">
              <a:rPr lang="en-GB" smtClean="0"/>
              <a:pPr/>
              <a:t>21/10/2010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62EC0-FB48-4EF5-9213-1DB764B79EA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B4F85-B77C-4F15-AACA-099EA1033F67}" type="datetimeFigureOut">
              <a:rPr lang="en-GB" smtClean="0"/>
              <a:pPr/>
              <a:t>21/10/2010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62EC0-FB48-4EF5-9213-1DB764B79EA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B4F85-B77C-4F15-AACA-099EA1033F67}" type="datetimeFigureOut">
              <a:rPr lang="en-GB" smtClean="0"/>
              <a:pPr/>
              <a:t>21/10/2010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62EC0-FB48-4EF5-9213-1DB764B79EA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B4F85-B77C-4F15-AACA-099EA1033F67}" type="datetimeFigureOut">
              <a:rPr lang="en-GB" smtClean="0"/>
              <a:pPr/>
              <a:t>21/10/2010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62EC0-FB48-4EF5-9213-1DB764B79EA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B4F85-B77C-4F15-AACA-099EA1033F67}" type="datetimeFigureOut">
              <a:rPr lang="en-GB" smtClean="0"/>
              <a:pPr/>
              <a:t>21/10/2010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62EC0-FB48-4EF5-9213-1DB764B79EA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B4F85-B77C-4F15-AACA-099EA1033F67}" type="datetimeFigureOut">
              <a:rPr lang="en-GB" smtClean="0"/>
              <a:pPr/>
              <a:t>21/10/2010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62EC0-FB48-4EF5-9213-1DB764B79EA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B4F85-B77C-4F15-AACA-099EA1033F67}" type="datetimeFigureOut">
              <a:rPr lang="en-GB" smtClean="0"/>
              <a:pPr/>
              <a:t>21/10/2010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62EC0-FB48-4EF5-9213-1DB764B79EA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B4F85-B77C-4F15-AACA-099EA1033F67}" type="datetimeFigureOut">
              <a:rPr lang="en-GB" smtClean="0"/>
              <a:pPr/>
              <a:t>21/10/2010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62EC0-FB48-4EF5-9213-1DB764B79EA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B4F85-B77C-4F15-AACA-099EA1033F67}" type="datetimeFigureOut">
              <a:rPr lang="en-GB" smtClean="0"/>
              <a:pPr/>
              <a:t>21/10/2010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62EC0-FB48-4EF5-9213-1DB764B79EA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B4F85-B77C-4F15-AACA-099EA1033F67}" type="datetimeFigureOut">
              <a:rPr lang="en-GB" smtClean="0"/>
              <a:pPr/>
              <a:t>21/10/2010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BD62EC0-FB48-4EF5-9213-1DB764B79EA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B4F85-B77C-4F15-AACA-099EA1033F67}" type="datetimeFigureOut">
              <a:rPr lang="en-GB" smtClean="0"/>
              <a:pPr/>
              <a:t>21/10/2010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62EC0-FB48-4EF5-9213-1DB764B79EA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E9B4F85-B77C-4F15-AACA-099EA1033F67}" type="datetimeFigureOut">
              <a:rPr lang="en-GB" smtClean="0"/>
              <a:pPr/>
              <a:t>21/10/2010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4BD62EC0-FB48-4EF5-9213-1DB764B79EA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wmf"/><Relationship Id="rId5" Type="http://schemas.openxmlformats.org/officeDocument/2006/relationships/slide" Target="slide10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sarah\Local Settings\Temporary Internet Files\Content.IE5\6Z5PFU56\MC900215255[1].wm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22"/>
          <a:stretch/>
        </p:blipFill>
        <p:spPr bwMode="auto">
          <a:xfrm>
            <a:off x="0" y="476672"/>
            <a:ext cx="8280920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980728"/>
            <a:ext cx="5112568" cy="864096"/>
          </a:xfrm>
        </p:spPr>
        <p:txBody>
          <a:bodyPr>
            <a:normAutofit fontScale="90000"/>
          </a:bodyPr>
          <a:lstStyle/>
          <a:p>
            <a:r>
              <a:rPr lang="en-GB" sz="4900" dirty="0"/>
              <a:t/>
            </a:r>
            <a:br>
              <a:rPr lang="en-GB" sz="4900" dirty="0"/>
            </a:br>
            <a:r>
              <a:rPr lang="en-GB" sz="4900" dirty="0" smtClean="0">
                <a:solidFill>
                  <a:srgbClr val="00B0F0"/>
                </a:solidFill>
              </a:rPr>
              <a:t>The Effects of Drugs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9824" y="5517232"/>
            <a:ext cx="1584176" cy="1107504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Amy McCarthy</a:t>
            </a:r>
          </a:p>
          <a:p>
            <a:r>
              <a:rPr lang="en-GB" dirty="0"/>
              <a:t>&amp;</a:t>
            </a:r>
            <a:endParaRPr lang="en-GB" dirty="0" smtClean="0"/>
          </a:p>
          <a:p>
            <a:r>
              <a:rPr lang="en-GB" dirty="0" smtClean="0"/>
              <a:t>Helen Inman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2884944" cy="548640"/>
          </a:xfrm>
          <a:solidFill>
            <a:srgbClr val="92D050"/>
          </a:solidFill>
        </p:spPr>
        <p:txBody>
          <a:bodyPr/>
          <a:lstStyle/>
          <a:p>
            <a:r>
              <a:rPr lang="en-GB" dirty="0" smtClean="0"/>
              <a:t>Cannabis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100628"/>
            <a:ext cx="7588324" cy="3840540"/>
          </a:xfrm>
        </p:spPr>
        <p:txBody>
          <a:bodyPr>
            <a:normAutofit fontScale="62500" lnSpcReduction="20000"/>
          </a:bodyPr>
          <a:lstStyle/>
          <a:p>
            <a:r>
              <a:rPr lang="en-GB" sz="3800" u="sng" dirty="0" smtClean="0"/>
              <a:t>Smoking cannabis will give you. </a:t>
            </a:r>
          </a:p>
          <a:p>
            <a:pPr>
              <a:buFont typeface="Arial" pitchFamily="34" charset="0"/>
              <a:buChar char="•"/>
            </a:pPr>
            <a:r>
              <a:rPr lang="en-GB" sz="3800" dirty="0" smtClean="0"/>
              <a:t>Bloodshot eyes </a:t>
            </a:r>
          </a:p>
          <a:p>
            <a:pPr>
              <a:buFont typeface="Arial" pitchFamily="34" charset="0"/>
              <a:buChar char="•"/>
            </a:pPr>
            <a:r>
              <a:rPr lang="en-GB" sz="3800" dirty="0" smtClean="0"/>
              <a:t>Rise blood pressure</a:t>
            </a:r>
          </a:p>
          <a:p>
            <a:pPr>
              <a:buFont typeface="Arial" pitchFamily="34" charset="0"/>
              <a:buChar char="•"/>
            </a:pPr>
            <a:r>
              <a:rPr lang="en-GB" sz="3800" dirty="0" smtClean="0"/>
              <a:t>Dry mouth</a:t>
            </a:r>
          </a:p>
          <a:p>
            <a:pPr>
              <a:buFont typeface="Arial" pitchFamily="34" charset="0"/>
              <a:buChar char="•"/>
            </a:pPr>
            <a:r>
              <a:rPr lang="en-GB" sz="3800" dirty="0" smtClean="0"/>
              <a:t>Anxiety</a:t>
            </a:r>
          </a:p>
          <a:p>
            <a:pPr>
              <a:buFont typeface="Arial" pitchFamily="34" charset="0"/>
              <a:buChar char="•"/>
            </a:pPr>
            <a:r>
              <a:rPr lang="en-GB" sz="3800" dirty="0" smtClean="0"/>
              <a:t>Time distortion</a:t>
            </a:r>
          </a:p>
          <a:p>
            <a:pPr>
              <a:buFont typeface="Arial" pitchFamily="34" charset="0"/>
              <a:buChar char="•"/>
            </a:pPr>
            <a:r>
              <a:rPr lang="en-GB" sz="3800" dirty="0" smtClean="0"/>
              <a:t>Sense of wellbeing or appreciation for music</a:t>
            </a:r>
          </a:p>
          <a:p>
            <a:pPr>
              <a:buFont typeface="Arial" pitchFamily="34" charset="0"/>
              <a:buChar char="•"/>
            </a:pPr>
            <a:r>
              <a:rPr lang="en-GB" sz="3800" dirty="0" smtClean="0"/>
              <a:t>Impaired short term memory</a:t>
            </a:r>
          </a:p>
          <a:p>
            <a:pPr>
              <a:buFont typeface="Arial" pitchFamily="34" charset="0"/>
              <a:buChar char="•"/>
            </a:pPr>
            <a:r>
              <a:rPr lang="en-GB" sz="3800" dirty="0" smtClean="0"/>
              <a:t>Affect fertility</a:t>
            </a:r>
          </a:p>
          <a:p>
            <a:endParaRPr lang="en-GB" sz="2000" dirty="0" smtClean="0"/>
          </a:p>
          <a:p>
            <a:pPr>
              <a:buFont typeface="Arial" pitchFamily="34" charset="0"/>
              <a:buChar char="•"/>
            </a:pPr>
            <a:endParaRPr lang="en-GB" sz="2000" dirty="0" smtClean="0"/>
          </a:p>
          <a:p>
            <a:pPr>
              <a:buFont typeface="Arial" pitchFamily="34" charset="0"/>
              <a:buChar char="•"/>
            </a:pPr>
            <a:endParaRPr lang="en-GB" dirty="0" smtClean="0"/>
          </a:p>
        </p:txBody>
      </p:sp>
      <p:pic>
        <p:nvPicPr>
          <p:cNvPr id="26626" name="Picture 2" descr="http://cf.blogetery.com/25992/files/2009/08/ireland_cannabi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404664"/>
            <a:ext cx="2813595" cy="262547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76056" y="4653136"/>
            <a:ext cx="2880320" cy="1661993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Cannabis is a depressant and hallucination.</a:t>
            </a:r>
          </a:p>
          <a:p>
            <a:endParaRPr lang="en-GB" dirty="0"/>
          </a:p>
        </p:txBody>
      </p:sp>
      <p:sp>
        <p:nvSpPr>
          <p:cNvPr id="7" name="Action Button: Home 6">
            <a:hlinkClick r:id="rId4" action="ppaction://hlinksldjump" highlightClick="1"/>
          </p:cNvPr>
          <p:cNvSpPr/>
          <p:nvPr/>
        </p:nvSpPr>
        <p:spPr>
          <a:xfrm>
            <a:off x="8244408" y="6093296"/>
            <a:ext cx="899592" cy="764704"/>
          </a:xfrm>
          <a:prstGeom prst="actionButtonHom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1835696" y="1484784"/>
            <a:ext cx="3096344" cy="2232248"/>
          </a:xfrm>
          <a:prstGeom prst="wedgeRoundRectCallout">
            <a:avLst>
              <a:gd name="adj1" fmla="val 57183"/>
              <a:gd name="adj2" fmla="val 91235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Smoking cannabis would lower your concentration, while competing you must be alert at all times.</a:t>
            </a:r>
            <a:endParaRPr lang="en-GB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1187624" y="4869160"/>
            <a:ext cx="3600400" cy="1440160"/>
          </a:xfrm>
          <a:prstGeom prst="wedgeRoundRectCallout">
            <a:avLst>
              <a:gd name="adj1" fmla="val 72038"/>
              <a:gd name="adj2" fmla="val -41742"/>
              <a:gd name="adj3" fmla="val 16667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Cannabis lowers your lung  capacity which would effect your performance.</a:t>
            </a:r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ORGANS AFFECTED AND CELL DAMAGED</a:t>
            </a:r>
            <a:endParaRPr lang="en-GB" dirty="0"/>
          </a:p>
        </p:txBody>
      </p:sp>
      <p:pic>
        <p:nvPicPr>
          <p:cNvPr id="1026" name="Picture 2" descr="http://www.merck.com/media/mmhe2/figures/fg001_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340768"/>
            <a:ext cx="4778456" cy="4608512"/>
          </a:xfrm>
          <a:prstGeom prst="rect">
            <a:avLst/>
          </a:prstGeom>
          <a:noFill/>
        </p:spPr>
      </p:pic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8244408" y="6093296"/>
            <a:ext cx="899592" cy="764704"/>
          </a:xfrm>
          <a:prstGeom prst="actionButtonHom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5724128" y="1052736"/>
            <a:ext cx="313184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Cannabis changes your mood so therefore effects the brain</a:t>
            </a:r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 rot="10800000">
            <a:off x="4644008" y="1268760"/>
            <a:ext cx="108012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67544" y="1628800"/>
            <a:ext cx="1944216" cy="6463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Your would have damaged cells.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1763688" y="2492896"/>
            <a:ext cx="2376264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236296" y="3861048"/>
            <a:ext cx="1440160" cy="1754326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Smoking cannabis would make your eyes go bloodshot.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 rot="16200000" flipV="1">
            <a:off x="3995936" y="1628800"/>
            <a:ext cx="3384376" cy="26642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95536" y="3933056"/>
            <a:ext cx="1512168" cy="120032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Cannabis makes your mouth go dry.</a:t>
            </a:r>
            <a:endParaRPr lang="en-GB" dirty="0"/>
          </a:p>
        </p:txBody>
      </p:sp>
      <p:cxnSp>
        <p:nvCxnSpPr>
          <p:cNvPr id="19" name="Straight Arrow Connector 18"/>
          <p:cNvCxnSpPr/>
          <p:nvPr/>
        </p:nvCxnSpPr>
        <p:spPr>
          <a:xfrm rot="5400000" flipH="1" flipV="1">
            <a:off x="1655676" y="1664804"/>
            <a:ext cx="2880320" cy="20882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11560" y="5445224"/>
            <a:ext cx="1800200" cy="64633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Cannabis lowers fertility.</a:t>
            </a:r>
            <a:endParaRPr lang="en-GB" dirty="0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2555776" y="5013176"/>
            <a:ext cx="1728192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Amy 9,10,12,5,2,</a:t>
            </a:r>
          </a:p>
          <a:p>
            <a:r>
              <a:rPr lang="en-GB" dirty="0" smtClean="0"/>
              <a:t>Helen 8,7,1,</a:t>
            </a:r>
          </a:p>
          <a:p>
            <a:r>
              <a:rPr lang="en-GB" smtClean="0"/>
              <a:t>Together 3,4,6,11</a:t>
            </a:r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ction Button: Custom 5">
            <a:hlinkClick r:id="rId3" action="ppaction://hlinksldjump" highlightClick="1"/>
          </p:cNvPr>
          <p:cNvSpPr/>
          <p:nvPr/>
        </p:nvSpPr>
        <p:spPr>
          <a:xfrm>
            <a:off x="539552" y="836712"/>
            <a:ext cx="5400600" cy="1080120"/>
          </a:xfrm>
          <a:prstGeom prst="actionButtonBlank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Smoking</a:t>
            </a:r>
            <a:endParaRPr lang="en-GB" sz="3600" dirty="0"/>
          </a:p>
        </p:txBody>
      </p:sp>
      <p:sp>
        <p:nvSpPr>
          <p:cNvPr id="7" name="Action Button: Custom 6">
            <a:hlinkClick r:id="rId4" action="ppaction://hlinksldjump" highlightClick="1"/>
          </p:cNvPr>
          <p:cNvSpPr/>
          <p:nvPr/>
        </p:nvSpPr>
        <p:spPr>
          <a:xfrm>
            <a:off x="539552" y="2276872"/>
            <a:ext cx="5400600" cy="1080120"/>
          </a:xfrm>
          <a:prstGeom prst="actionButtonBlank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Alcohol</a:t>
            </a:r>
            <a:endParaRPr lang="en-GB" sz="3600" dirty="0"/>
          </a:p>
        </p:txBody>
      </p:sp>
      <p:sp>
        <p:nvSpPr>
          <p:cNvPr id="8" name="Action Button: Custom 7">
            <a:hlinkClick r:id="rId5" action="ppaction://hlinksldjump" highlightClick="1"/>
          </p:cNvPr>
          <p:cNvSpPr/>
          <p:nvPr/>
        </p:nvSpPr>
        <p:spPr>
          <a:xfrm>
            <a:off x="467544" y="3573016"/>
            <a:ext cx="5400600" cy="1080120"/>
          </a:xfrm>
          <a:prstGeom prst="actionButtonBlank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Cannabis</a:t>
            </a:r>
            <a:endParaRPr lang="en-GB" sz="3600" dirty="0"/>
          </a:p>
        </p:txBody>
      </p:sp>
      <p:pic>
        <p:nvPicPr>
          <p:cNvPr id="9" name="Picture 2" descr="C:\Documents and Settings\sarah\Local Settings\Temporary Internet Files\Content.IE5\QMHX1EFQ\MC900198651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692695"/>
            <a:ext cx="2304256" cy="405471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sarah\Local Settings\Temporary Internet Files\Content.IE5\QMHX1EFQ\MC900290957[1].wm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8875" r="42713" b="-1"/>
          <a:stretch/>
        </p:blipFill>
        <p:spPr bwMode="auto">
          <a:xfrm>
            <a:off x="107503" y="32586"/>
            <a:ext cx="2617611" cy="6354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260648"/>
            <a:ext cx="3240360" cy="764704"/>
          </a:xfrm>
        </p:spPr>
        <p:txBody>
          <a:bodyPr/>
          <a:lstStyle/>
          <a:p>
            <a:r>
              <a:rPr lang="en-GB" b="1" dirty="0" smtClean="0"/>
              <a:t>Smoking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5115" y="2290791"/>
            <a:ext cx="6503554" cy="4525963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GB" sz="2800" b="0" dirty="0" smtClean="0"/>
              <a:t>Raises a person's blood pressure and heart rate.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800" b="0" dirty="0" smtClean="0"/>
              <a:t>Lowers a person's blood flow to body parts like the fingers and toes.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800" b="0" dirty="0" smtClean="0"/>
              <a:t>The brain and the nervous system is active for a short time and then reduced.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800" b="0" dirty="0" smtClean="0"/>
              <a:t>Dizziness.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800" b="0" dirty="0" smtClean="0"/>
              <a:t>Nausea.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800" b="0" dirty="0" smtClean="0"/>
              <a:t>Watery eyes.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800" b="0" dirty="0" smtClean="0"/>
              <a:t>Weakened sense of taste and smell.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800" b="0" dirty="0" smtClean="0"/>
              <a:t>Loss of appetite. </a:t>
            </a:r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483768" y="1124744"/>
            <a:ext cx="63367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The affect of smoking vary from person to person below are the most common effects from smoking tobacco:</a:t>
            </a:r>
            <a:endParaRPr lang="en-GB" sz="2400" dirty="0"/>
          </a:p>
        </p:txBody>
      </p:sp>
      <p:sp>
        <p:nvSpPr>
          <p:cNvPr id="7" name="Action Button: Home 6">
            <a:hlinkClick r:id="rId4" action="ppaction://hlinksldjump" highlightClick="1"/>
          </p:cNvPr>
          <p:cNvSpPr/>
          <p:nvPr/>
        </p:nvSpPr>
        <p:spPr>
          <a:xfrm>
            <a:off x="8244408" y="6093296"/>
            <a:ext cx="899592" cy="764704"/>
          </a:xfrm>
          <a:prstGeom prst="actionButtonHom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395536" y="5445224"/>
            <a:ext cx="2376264" cy="1077218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Smoking is a stimulant.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cdn1.newsone.com/files/2010/08/usain-bolt-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Rounded Rectangular Callout 4"/>
          <p:cNvSpPr/>
          <p:nvPr/>
        </p:nvSpPr>
        <p:spPr>
          <a:xfrm>
            <a:off x="4716016" y="692696"/>
            <a:ext cx="4427984" cy="3168352"/>
          </a:xfrm>
          <a:prstGeom prst="wedgeRoundRectCallout">
            <a:avLst>
              <a:gd name="adj1" fmla="val -56153"/>
              <a:gd name="adj2" fmla="val -45351"/>
              <a:gd name="adj3" fmla="val 16667"/>
            </a:avLst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The effects of smoking to an athlete are: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The decrease of lung function. Which makes it harder to breath. 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When the lungs become less efficient there is a decrease in stamina.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L</a:t>
            </a:r>
            <a:r>
              <a:rPr lang="en-US" dirty="0" smtClean="0">
                <a:solidFill>
                  <a:schemeClr val="tx1"/>
                </a:solidFill>
              </a:rPr>
              <a:t>ess performance</a:t>
            </a:r>
            <a:r>
              <a:rPr lang="en-US" dirty="0">
                <a:solidFill>
                  <a:schemeClr val="tx1"/>
                </a:solidFill>
              </a:rPr>
              <a:t>, as muscles that </a:t>
            </a:r>
            <a:r>
              <a:rPr lang="en-US" dirty="0" smtClean="0">
                <a:solidFill>
                  <a:schemeClr val="tx1"/>
                </a:solidFill>
              </a:rPr>
              <a:t>don’t get enough </a:t>
            </a:r>
            <a:r>
              <a:rPr lang="en-US" dirty="0">
                <a:solidFill>
                  <a:schemeClr val="tx1"/>
                </a:solidFill>
              </a:rPr>
              <a:t>oxygen become </a:t>
            </a:r>
            <a:r>
              <a:rPr lang="en-US" dirty="0" smtClean="0">
                <a:solidFill>
                  <a:schemeClr val="tx1"/>
                </a:solidFill>
              </a:rPr>
              <a:t>tired more </a:t>
            </a:r>
            <a:r>
              <a:rPr lang="en-US" dirty="0">
                <a:solidFill>
                  <a:schemeClr val="tx1"/>
                </a:solidFill>
              </a:rPr>
              <a:t>quickly.</a:t>
            </a:r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488668"/>
            <a:ext cx="2987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newsone.com</a:t>
            </a:r>
            <a:endParaRPr lang="en-GB" dirty="0"/>
          </a:p>
        </p:txBody>
      </p:sp>
      <p:sp>
        <p:nvSpPr>
          <p:cNvPr id="7" name="Rounded Rectangular Callout 6"/>
          <p:cNvSpPr/>
          <p:nvPr/>
        </p:nvSpPr>
        <p:spPr>
          <a:xfrm>
            <a:off x="3851920" y="4797152"/>
            <a:ext cx="3456384" cy="1872208"/>
          </a:xfrm>
          <a:prstGeom prst="wedgeRoundRectCallout">
            <a:avLst>
              <a:gd name="adj1" fmla="val -53606"/>
              <a:gd name="adj2" fmla="val -191910"/>
              <a:gd name="adj3" fmla="val 16667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Smoking affect reaction time which is vital while racing or competing in other sports.</a:t>
            </a:r>
            <a:endParaRPr lang="en-GB" dirty="0"/>
          </a:p>
        </p:txBody>
      </p:sp>
      <p:sp>
        <p:nvSpPr>
          <p:cNvPr id="8" name="Rounded Rectangular Callout 7"/>
          <p:cNvSpPr/>
          <p:nvPr/>
        </p:nvSpPr>
        <p:spPr>
          <a:xfrm>
            <a:off x="251520" y="3356992"/>
            <a:ext cx="2843808" cy="2448272"/>
          </a:xfrm>
          <a:prstGeom prst="wedgeRoundRectCallout">
            <a:avLst>
              <a:gd name="adj1" fmla="val 56913"/>
              <a:gd name="adj2" fmla="val -119784"/>
              <a:gd name="adj3" fmla="val 16667"/>
            </a:avLst>
          </a:prstGeom>
          <a:solidFill>
            <a:srgbClr val="FFC0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Smoking is also very bad for your eye sight , by smoking  you are altering the tear tissue in your eyes which could result in allergic eye </a:t>
            </a:r>
            <a:r>
              <a:rPr lang="en-GB" dirty="0" err="1" smtClean="0"/>
              <a:t>condictions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9" name="Action Button: Home 8">
            <a:hlinkClick r:id="rId4" action="ppaction://hlinksldjump" highlightClick="1"/>
          </p:cNvPr>
          <p:cNvSpPr/>
          <p:nvPr/>
        </p:nvSpPr>
        <p:spPr>
          <a:xfrm>
            <a:off x="8244408" y="6093296"/>
            <a:ext cx="899592" cy="764704"/>
          </a:xfrm>
          <a:prstGeom prst="actionButtonHom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ORGANS AFFECTED AND CELLs DAMAGED</a:t>
            </a:r>
            <a:endParaRPr lang="en-GB" dirty="0"/>
          </a:p>
        </p:txBody>
      </p:sp>
      <p:pic>
        <p:nvPicPr>
          <p:cNvPr id="1026" name="Picture 2" descr="http://www.merck.com/media/mmhe2/figures/fg001_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340768"/>
            <a:ext cx="4778456" cy="460851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940152" y="1015372"/>
            <a:ext cx="2808312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The brain and lungs are majorly affected by smoking.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1200038"/>
            <a:ext cx="1872208" cy="14773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Tar will remove the cilia in the lungs. Cilia are small hairs that pick up bacteria.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020272" y="4293096"/>
            <a:ext cx="1728192" cy="1477328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The brain cells will become addicted to the nicotine in the cigarette.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3000434"/>
            <a:ext cx="1800200" cy="255454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The red cells cannot carry as much oxygen around the body as they prefer to transport carbon monoxide instead. This increases the heart rate.</a:t>
            </a:r>
            <a:endParaRPr lang="en-GB" sz="16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979712" y="1916832"/>
            <a:ext cx="1872208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>
            <a:off x="4968044" y="1808820"/>
            <a:ext cx="1152128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0800000">
            <a:off x="4427984" y="1196752"/>
            <a:ext cx="1368152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1835696" y="2780928"/>
            <a:ext cx="2304256" cy="8640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6200000" flipV="1">
            <a:off x="4175956" y="1736812"/>
            <a:ext cx="3024336" cy="25202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8244408" y="6093296"/>
            <a:ext cx="899592" cy="764704"/>
          </a:xfrm>
          <a:prstGeom prst="actionButtonHom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inside A cigarette?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5602" name="Picture 2" descr="http://news.medill.northwestern.edu/assets/0/18/66/275/321/1df7278c-0e89-4452-a5b1-ca7893eb00e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196751"/>
            <a:ext cx="6480720" cy="46502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44008" y="5661248"/>
            <a:ext cx="4104456" cy="1077218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Would inhale all of that?</a:t>
            </a:r>
            <a:endParaRPr lang="en-GB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6588224" y="1700807"/>
            <a:ext cx="1656184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Nicotine is what makes a cigarette additive.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79512" y="4998320"/>
            <a:ext cx="2351184" cy="1477328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Carbon monoxide causes an increase of heart rate as the red blood cells prefer CO to oxygen.</a:t>
            </a:r>
            <a:endParaRPr lang="en-GB" dirty="0"/>
          </a:p>
        </p:txBody>
      </p:sp>
      <p:sp>
        <p:nvSpPr>
          <p:cNvPr id="8" name="Action Button: Home 7">
            <a:hlinkClick r:id="rId4" action="ppaction://hlinksldjump" highlightClick="1"/>
          </p:cNvPr>
          <p:cNvSpPr/>
          <p:nvPr/>
        </p:nvSpPr>
        <p:spPr>
          <a:xfrm>
            <a:off x="8244408" y="6093296"/>
            <a:ext cx="899592" cy="764704"/>
          </a:xfrm>
          <a:prstGeom prst="actionButtonHom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0" y="908720"/>
            <a:ext cx="2021547" cy="1200329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Even rat poison is inside a cigarette would you smoke rat poison?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sarah\Local Settings\Temporary Internet Files\Content.IE5\QMHX1EFQ\MC90019865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37215"/>
            <a:ext cx="3600400" cy="633548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6" y="246088"/>
            <a:ext cx="2170584" cy="1066130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C000"/>
                </a:solidFill>
              </a:rPr>
              <a:t>Alcohol</a:t>
            </a:r>
            <a:endParaRPr lang="en-GB" b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28800"/>
            <a:ext cx="8229600" cy="4525963"/>
          </a:xfrm>
        </p:spPr>
        <p:txBody>
          <a:bodyPr>
            <a:normAutofit/>
          </a:bodyPr>
          <a:lstStyle/>
          <a:p>
            <a:r>
              <a:rPr lang="en-GB" sz="2800" dirty="0" smtClean="0">
                <a:solidFill>
                  <a:srgbClr val="FFC000"/>
                </a:solidFill>
              </a:rPr>
              <a:t>The effects of alcohol  to the average person are: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>
                <a:solidFill>
                  <a:srgbClr val="FFC000"/>
                </a:solidFill>
              </a:rPr>
              <a:t>If you drink more than the advised amount of units of alcohol then </a:t>
            </a:r>
            <a:r>
              <a:rPr lang="en-GB" sz="2800" dirty="0">
                <a:solidFill>
                  <a:srgbClr val="FFC000"/>
                </a:solidFill>
              </a:rPr>
              <a:t>t</a:t>
            </a:r>
            <a:r>
              <a:rPr lang="en-GB" sz="2800" dirty="0" smtClean="0">
                <a:solidFill>
                  <a:srgbClr val="FFC000"/>
                </a:solidFill>
              </a:rPr>
              <a:t>his could result in liver problems.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>
                <a:solidFill>
                  <a:srgbClr val="FFC000"/>
                </a:solidFill>
              </a:rPr>
              <a:t>Depression is a sign of someone drinking too much alcohol.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>
                <a:solidFill>
                  <a:srgbClr val="FFC000"/>
                </a:solidFill>
              </a:rPr>
              <a:t>Poor memory occurs.</a:t>
            </a:r>
            <a:endParaRPr lang="en-GB" sz="2800" dirty="0">
              <a:solidFill>
                <a:srgbClr val="FFC000"/>
              </a:solidFill>
            </a:endParaRPr>
          </a:p>
        </p:txBody>
      </p:sp>
      <p:sp>
        <p:nvSpPr>
          <p:cNvPr id="5" name="Action Button: Home 4">
            <a:hlinkClick r:id="rId4" action="ppaction://hlinksldjump" highlightClick="1"/>
          </p:cNvPr>
          <p:cNvSpPr/>
          <p:nvPr/>
        </p:nvSpPr>
        <p:spPr>
          <a:xfrm>
            <a:off x="8244408" y="6093296"/>
            <a:ext cx="899592" cy="764704"/>
          </a:xfrm>
          <a:prstGeom prst="actionButtonHom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86998" y="5554687"/>
            <a:ext cx="2664296" cy="1077218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Alcohol is a depressant.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sarah\Local Settings\Temporary Internet Files\Content.IE5\D5Y24WIA\MP900424372[1]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 bwMode="auto">
          <a:xfrm>
            <a:off x="2267744" y="620688"/>
            <a:ext cx="3795836" cy="3795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Callout 3"/>
          <p:cNvSpPr/>
          <p:nvPr/>
        </p:nvSpPr>
        <p:spPr>
          <a:xfrm>
            <a:off x="179512" y="2830999"/>
            <a:ext cx="2736304" cy="2592288"/>
          </a:xfrm>
          <a:prstGeom prst="wedgeEllipseCallout">
            <a:avLst>
              <a:gd name="adj1" fmla="val 98255"/>
              <a:gd name="adj2" fmla="val -76673"/>
            </a:avLst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Alcohol can effect an athletes strength, reaction time, skill and heart function.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" name="Oval Callout 1"/>
          <p:cNvSpPr/>
          <p:nvPr/>
        </p:nvSpPr>
        <p:spPr>
          <a:xfrm>
            <a:off x="5587775" y="4027376"/>
            <a:ext cx="2808312" cy="2448272"/>
          </a:xfrm>
          <a:prstGeom prst="wedgeEllipseCallout">
            <a:avLst>
              <a:gd name="adj1" fmla="val -95536"/>
              <a:gd name="adj2" fmla="val -128951"/>
            </a:avLst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If an athlete is tested and has had excessive alcohol, he or she can be disqualified from their event.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Action Button: Home 4">
            <a:hlinkClick r:id="rId4" action="ppaction://hlinksldjump" highlightClick="1"/>
          </p:cNvPr>
          <p:cNvSpPr/>
          <p:nvPr/>
        </p:nvSpPr>
        <p:spPr>
          <a:xfrm>
            <a:off x="8244408" y="6093296"/>
            <a:ext cx="899592" cy="764704"/>
          </a:xfrm>
          <a:prstGeom prst="actionButtonHom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val Callout 2"/>
          <p:cNvSpPr/>
          <p:nvPr/>
        </p:nvSpPr>
        <p:spPr>
          <a:xfrm>
            <a:off x="5580112" y="212559"/>
            <a:ext cx="3419872" cy="2542592"/>
          </a:xfrm>
          <a:prstGeom prst="wedgeEllipseCallout">
            <a:avLst>
              <a:gd name="adj1" fmla="val -87156"/>
              <a:gd name="adj2" fmla="val 24344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Even </a:t>
            </a:r>
            <a:r>
              <a:rPr lang="en-US" dirty="0">
                <a:solidFill>
                  <a:schemeClr val="tx1"/>
                </a:solidFill>
              </a:rPr>
              <a:t>a few drinks, 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can reverse </a:t>
            </a:r>
            <a:r>
              <a:rPr lang="en-US" dirty="0">
                <a:solidFill>
                  <a:schemeClr val="tx1"/>
                </a:solidFill>
              </a:rPr>
              <a:t>your hard work by </a:t>
            </a:r>
            <a:r>
              <a:rPr lang="en-US" dirty="0" smtClean="0">
                <a:solidFill>
                  <a:schemeClr val="tx1"/>
                </a:solidFill>
              </a:rPr>
              <a:t>erasing </a:t>
            </a:r>
            <a:r>
              <a:rPr lang="en-US" dirty="0">
                <a:solidFill>
                  <a:schemeClr val="tx1"/>
                </a:solidFill>
              </a:rPr>
              <a:t>the effects of your workouts, reducing your endurance and compromising your mental game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1821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ORGANS AFFECTED AND CELL DAMAGED</a:t>
            </a:r>
            <a:endParaRPr lang="en-GB" dirty="0"/>
          </a:p>
        </p:txBody>
      </p:sp>
      <p:pic>
        <p:nvPicPr>
          <p:cNvPr id="1026" name="Picture 2" descr="http://www.merck.com/media/mmhe2/figures/fg001_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340768"/>
            <a:ext cx="4778456" cy="4608512"/>
          </a:xfrm>
          <a:prstGeom prst="rect">
            <a:avLst/>
          </a:prstGeom>
          <a:noFill/>
        </p:spPr>
      </p:pic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8244408" y="6093296"/>
            <a:ext cx="899592" cy="764704"/>
          </a:xfrm>
          <a:prstGeom prst="actionButtonHom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5724128" y="1052736"/>
            <a:ext cx="3131840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Alcohol slow the passage or message between nerve cells and the brain.</a:t>
            </a:r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 rot="10800000">
            <a:off x="4644008" y="1268760"/>
            <a:ext cx="108012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67544" y="1628800"/>
            <a:ext cx="1944216" cy="120032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The brain and</a:t>
            </a:r>
          </a:p>
          <a:p>
            <a:r>
              <a:rPr lang="en-GB" dirty="0" smtClean="0"/>
              <a:t>the liver </a:t>
            </a:r>
          </a:p>
          <a:p>
            <a:r>
              <a:rPr lang="en-GB" dirty="0" smtClean="0"/>
              <a:t>are all affected if you smoke.</a:t>
            </a:r>
            <a:endParaRPr lang="en-GB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1763688" y="2492896"/>
            <a:ext cx="2232248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236296" y="3861048"/>
            <a:ext cx="1619672" cy="92333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Smoking weakens muscle cells.</a:t>
            </a:r>
            <a:endParaRPr lang="en-GB" dirty="0"/>
          </a:p>
        </p:txBody>
      </p:sp>
      <p:cxnSp>
        <p:nvCxnSpPr>
          <p:cNvPr id="26" name="Straight Arrow Connector 25"/>
          <p:cNvCxnSpPr/>
          <p:nvPr/>
        </p:nvCxnSpPr>
        <p:spPr>
          <a:xfrm rot="10800000" flipV="1">
            <a:off x="5148064" y="4221088"/>
            <a:ext cx="1944216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208</TotalTime>
  <Words>580</Words>
  <Application>Microsoft Office PowerPoint</Application>
  <PresentationFormat>On-screen Show (4:3)</PresentationFormat>
  <Paragraphs>86</Paragraphs>
  <Slides>13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Angles</vt:lpstr>
      <vt:lpstr> The Effects of Drugs </vt:lpstr>
      <vt:lpstr>Slide 2</vt:lpstr>
      <vt:lpstr>Smoking</vt:lpstr>
      <vt:lpstr>Slide 4</vt:lpstr>
      <vt:lpstr>ORGANS AFFECTED AND CELLs DAMAGED</vt:lpstr>
      <vt:lpstr>What inside A cigarette?</vt:lpstr>
      <vt:lpstr>Alcohol</vt:lpstr>
      <vt:lpstr>Slide 8</vt:lpstr>
      <vt:lpstr>ORGANS AFFECTED AND CELL DAMAGED</vt:lpstr>
      <vt:lpstr>Cannabis </vt:lpstr>
      <vt:lpstr>Slide 11</vt:lpstr>
      <vt:lpstr>ORGANS AFFECTED AND CELL DAMAGED</vt:lpstr>
      <vt:lpstr>Slide 13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Alcohol Cannabis </dc:title>
  <dc:creator>09InmanH</dc:creator>
  <cp:lastModifiedBy>Amy</cp:lastModifiedBy>
  <cp:revision>17</cp:revision>
  <dcterms:created xsi:type="dcterms:W3CDTF">2010-10-14T09:08:26Z</dcterms:created>
  <dcterms:modified xsi:type="dcterms:W3CDTF">2010-10-21T19:47:50Z</dcterms:modified>
</cp:coreProperties>
</file>