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63" r:id="rId3"/>
    <p:sldId id="257" r:id="rId4"/>
    <p:sldId id="258" r:id="rId5"/>
    <p:sldId id="261" r:id="rId6"/>
    <p:sldId id="262" r:id="rId7"/>
    <p:sldId id="259" r:id="rId8"/>
    <p:sldId id="260" r:id="rId9"/>
    <p:sldId id="265" r:id="rId10"/>
    <p:sldId id="266" r:id="rId11"/>
    <p:sldId id="269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076" autoAdjust="0"/>
    <p:restoredTop sz="94660"/>
  </p:normalViewPr>
  <p:slideViewPr>
    <p:cSldViewPr>
      <p:cViewPr>
        <p:scale>
          <a:sx n="70" d="100"/>
          <a:sy n="70" d="100"/>
        </p:scale>
        <p:origin x="-78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EA3194C-922C-4944-92FE-5B0B00E27494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2A234FD-74A1-40CE-96D7-CE9A74963C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63255D-B336-4312-A9DD-FCF9BF96BA35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E322F4F-58F1-4BAF-BD8B-C1A29F76B61B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BDB3D9-5B90-45BA-8E66-03A32CCBF7E7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69480CF-901B-4E06-8E1B-827CD09A6886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1457B56-0A39-406D-9400-EA7ED85AE533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F012B5-0FE9-475B-A38F-3943539FDD49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90307F-DBA6-43DB-BAA2-5ED560E38D16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2CB869-9DDF-42D1-9786-6A2A1BDB7214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EDAE94-4262-4918-A5F2-D4AB085E4469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E302A0-8729-4805-A5C6-425E06DCB069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492E9F6-B2B3-4EB0-91A8-D31C3C29D922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A1016E-F1F2-40C1-9D50-F2581997B5B1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332B9-F7E8-4DEF-B3B8-1A67BBCE96EC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521A9-2328-460A-8227-D7FE965EFE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DC47D-1C25-46AD-A7BB-54225F9C5CFE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43012-7A26-408E-9B9A-78931F18CF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D7A73-A4C7-46DD-AB9A-B1447D2803C4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18D8E-EBB1-481B-9E65-0804A14B43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74560-0E06-4915-B43D-420C7FB169AD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93347-52D9-4510-A74F-F040613915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F8AD6-FA23-491F-A022-3647EA622B85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E7741-879B-42AA-AEF4-B898843BA1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D3B7D-A08A-4A90-AA61-DA8E6B2E543D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93249-F50C-4197-9214-B78080A786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62652-1014-41A7-BE18-EEFF1F419762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AE3F2-4880-4509-95E6-2E3EF09C5C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A4DF5-E7E1-4211-AF06-FA8232A624E5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E17AF-F332-4774-8451-16E7148F06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EA647-0A42-448D-B524-BCA0B6045A7F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0E55C-4EEF-409F-A2ED-E3047F1D6A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5BFA-E4DF-4554-B8FC-5B0FB72B50BE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D469CB5-348A-4926-9A7D-B158DB2237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5FE7-D7E8-4979-A5DC-8F40BF4EE6FF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04CFA-1F50-4FAA-8700-3BD38CA258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96A2017-337C-4380-BF82-C20BDAD02E25}" type="datetimeFigureOut">
              <a:rPr lang="en-GB"/>
              <a:pPr>
                <a:defRPr/>
              </a:pPr>
              <a:t>22/10/2010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7FB6203-E624-4F09-94A3-FB009DD72F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29" r:id="rId5"/>
    <p:sldLayoutId id="2147483728" r:id="rId6"/>
    <p:sldLayoutId id="2147483727" r:id="rId7"/>
    <p:sldLayoutId id="2147483734" r:id="rId8"/>
    <p:sldLayoutId id="2147483735" r:id="rId9"/>
    <p:sldLayoutId id="2147483726" r:id="rId10"/>
    <p:sldLayoutId id="214748372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slide" Target="slide10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arah\Local Settings\Temporary Internet Files\Content.IE5\6Z5PFU56\MC900215255[1].wmf"/>
          <p:cNvPicPr>
            <a:picLocks noChangeAspect="1" noChangeArrowheads="1"/>
          </p:cNvPicPr>
          <p:nvPr/>
        </p:nvPicPr>
        <p:blipFill>
          <a:blip r:embed="rId3"/>
          <a:srcRect l="1122"/>
          <a:stretch>
            <a:fillRect/>
          </a:stretch>
        </p:blipFill>
        <p:spPr bwMode="auto">
          <a:xfrm>
            <a:off x="0" y="476250"/>
            <a:ext cx="8280400" cy="619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81075"/>
            <a:ext cx="5113338" cy="863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900" dirty="0"/>
              <a:t/>
            </a:r>
            <a:br>
              <a:rPr lang="en-GB" sz="4900" dirty="0"/>
            </a:br>
            <a:r>
              <a:rPr lang="en-GB" sz="4900" dirty="0" smtClean="0">
                <a:solidFill>
                  <a:srgbClr val="00B0F0"/>
                </a:solidFill>
              </a:rPr>
              <a:t>The Effects of Drugs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9675" y="5516563"/>
            <a:ext cx="1584325" cy="1108075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/>
              <a:t>Amy McCarthy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/>
              <a:t>&amp;</a:t>
            </a:r>
            <a:endParaRPr lang="en-GB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/>
              <a:t>Helen Inman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2886075" cy="549275"/>
          </a:xfrm>
          <a:solidFill>
            <a:srgbClr val="92D050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Cannabis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100138"/>
            <a:ext cx="7588250" cy="384175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3800" u="sng" dirty="0" smtClean="0"/>
              <a:t>Smoking cannabis will give you.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3800" dirty="0" smtClean="0"/>
              <a:t>Bloodshot eyes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3800" dirty="0" smtClean="0"/>
              <a:t>Rise blood pressure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3800" dirty="0" smtClean="0"/>
              <a:t>Dry mouth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3800" dirty="0" smtClean="0"/>
              <a:t>Anxiety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3800" dirty="0" smtClean="0"/>
              <a:t>Time distortion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3800" dirty="0" smtClean="0"/>
              <a:t>Sense of wellbeing or appreciation for music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3800" dirty="0" smtClean="0"/>
              <a:t>Impaired short term memory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3800" dirty="0" smtClean="0"/>
              <a:t>Affect fertility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</p:txBody>
      </p:sp>
      <p:pic>
        <p:nvPicPr>
          <p:cNvPr id="32771" name="Picture 2" descr="http://cf.blogetery.com/25992/files/2009/08/ireland_cannabi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404813"/>
            <a:ext cx="2813050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5076825" y="4652963"/>
            <a:ext cx="2879725" cy="166211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latin typeface="Franklin Gothic Book" pitchFamily="34" charset="0"/>
              </a:rPr>
              <a:t>Cannabis is a depressant and hallucination.</a:t>
            </a:r>
          </a:p>
          <a:p>
            <a:endParaRPr lang="en-GB">
              <a:latin typeface="Franklin Gothic Book" pitchFamily="34" charset="0"/>
            </a:endParaRPr>
          </a:p>
        </p:txBody>
      </p:sp>
      <p:sp>
        <p:nvSpPr>
          <p:cNvPr id="7" name="Action Button: Home 6">
            <a:hlinkClick r:id="rId4" action="ppaction://hlinksldjump" highlightClick="1"/>
          </p:cNvPr>
          <p:cNvSpPr/>
          <p:nvPr/>
        </p:nvSpPr>
        <p:spPr>
          <a:xfrm>
            <a:off x="8243888" y="6092825"/>
            <a:ext cx="900112" cy="765175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1835150" y="1484313"/>
            <a:ext cx="3097213" cy="2232025"/>
          </a:xfrm>
          <a:prstGeom prst="wedgeRoundRectCallout">
            <a:avLst>
              <a:gd name="adj1" fmla="val 57183"/>
              <a:gd name="adj2" fmla="val 91235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Smoking cannabis would lower your concentration, while competing you must be alert at all times.</a:t>
            </a:r>
            <a:endParaRPr lang="en-GB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1187450" y="4868863"/>
            <a:ext cx="3600450" cy="1439862"/>
          </a:xfrm>
          <a:prstGeom prst="wedgeRoundRectCallout">
            <a:avLst>
              <a:gd name="adj1" fmla="val 72038"/>
              <a:gd name="adj2" fmla="val -41742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Cannabis lowers your lung  capacity which would effect your performance.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ORGANS AFFECTED AND CELL DAMAGED</a:t>
            </a:r>
            <a:endParaRPr lang="en-GB" dirty="0"/>
          </a:p>
        </p:txBody>
      </p:sp>
      <p:pic>
        <p:nvPicPr>
          <p:cNvPr id="36866" name="Picture 2" descr="http://www.merck.com/media/mmhe2/figures/fg001_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341438"/>
            <a:ext cx="47783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8243888" y="6092825"/>
            <a:ext cx="900112" cy="765175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6868" name="TextBox 13"/>
          <p:cNvSpPr txBox="1">
            <a:spLocks noChangeArrowheads="1"/>
          </p:cNvSpPr>
          <p:nvPr/>
        </p:nvSpPr>
        <p:spPr bwMode="auto">
          <a:xfrm>
            <a:off x="5724525" y="1052513"/>
            <a:ext cx="3132138" cy="646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Cannabis changes your mood so therefore effects the brain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4643438" y="1268413"/>
            <a:ext cx="1081087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0" name="TextBox 20"/>
          <p:cNvSpPr txBox="1">
            <a:spLocks noChangeArrowheads="1"/>
          </p:cNvSpPr>
          <p:nvPr/>
        </p:nvSpPr>
        <p:spPr bwMode="auto">
          <a:xfrm>
            <a:off x="468313" y="1628775"/>
            <a:ext cx="1943100" cy="646113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Your would have damaged cells.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763713" y="2492375"/>
            <a:ext cx="2376487" cy="144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2" name="TextBox 23"/>
          <p:cNvSpPr txBox="1">
            <a:spLocks noChangeArrowheads="1"/>
          </p:cNvSpPr>
          <p:nvPr/>
        </p:nvSpPr>
        <p:spPr bwMode="auto">
          <a:xfrm>
            <a:off x="7235825" y="3860800"/>
            <a:ext cx="1439863" cy="175418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Smoking cannabis would make your eyes go bloodshot.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3995738" y="1628775"/>
            <a:ext cx="3384550" cy="2663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4" name="TextBox 15"/>
          <p:cNvSpPr txBox="1">
            <a:spLocks noChangeArrowheads="1"/>
          </p:cNvSpPr>
          <p:nvPr/>
        </p:nvSpPr>
        <p:spPr bwMode="auto">
          <a:xfrm>
            <a:off x="395288" y="3933825"/>
            <a:ext cx="1512887" cy="12001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Cannabis makes your mouth go dry.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1654969" y="1664494"/>
            <a:ext cx="2881312" cy="2089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6" name="TextBox 21"/>
          <p:cNvSpPr txBox="1">
            <a:spLocks noChangeArrowheads="1"/>
          </p:cNvSpPr>
          <p:nvPr/>
        </p:nvSpPr>
        <p:spPr bwMode="auto">
          <a:xfrm>
            <a:off x="611188" y="5445125"/>
            <a:ext cx="1800225" cy="646113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Cannabis lowers fertility.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555875" y="5013325"/>
            <a:ext cx="1728788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Amy 9,10,12,,2,11</a:t>
            </a:r>
          </a:p>
          <a:p>
            <a:r>
              <a:rPr lang="en-GB" smtClean="0"/>
              <a:t>Helen 8,7,1,</a:t>
            </a:r>
          </a:p>
          <a:p>
            <a:r>
              <a:rPr lang="en-GB" smtClean="0"/>
              <a:t>Together 3,4,6,5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Custom 5">
            <a:hlinkClick r:id="rId3" action="ppaction://hlinksldjump" highlightClick="1"/>
          </p:cNvPr>
          <p:cNvSpPr/>
          <p:nvPr/>
        </p:nvSpPr>
        <p:spPr>
          <a:xfrm>
            <a:off x="539750" y="836613"/>
            <a:ext cx="5400675" cy="1079500"/>
          </a:xfrm>
          <a:prstGeom prst="actionButtonBlank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/>
              <a:t>Smoking</a:t>
            </a:r>
            <a:endParaRPr lang="en-GB" sz="3600" dirty="0"/>
          </a:p>
        </p:txBody>
      </p:sp>
      <p:sp>
        <p:nvSpPr>
          <p:cNvPr id="7" name="Action Button: Custom 6">
            <a:hlinkClick r:id="rId4" action="ppaction://hlinksldjump" highlightClick="1"/>
          </p:cNvPr>
          <p:cNvSpPr/>
          <p:nvPr/>
        </p:nvSpPr>
        <p:spPr>
          <a:xfrm>
            <a:off x="539750" y="2276475"/>
            <a:ext cx="5400675" cy="1081088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/>
              <a:t>Alcohol</a:t>
            </a:r>
            <a:endParaRPr lang="en-GB" sz="3600" dirty="0"/>
          </a:p>
        </p:txBody>
      </p:sp>
      <p:sp>
        <p:nvSpPr>
          <p:cNvPr id="8" name="Action Button: Custom 7">
            <a:hlinkClick r:id="rId5" action="ppaction://hlinksldjump" highlightClick="1"/>
          </p:cNvPr>
          <p:cNvSpPr/>
          <p:nvPr/>
        </p:nvSpPr>
        <p:spPr>
          <a:xfrm>
            <a:off x="468313" y="3573463"/>
            <a:ext cx="5399087" cy="1079500"/>
          </a:xfrm>
          <a:prstGeom prst="actionButtonBlan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/>
              <a:t>Cannabis</a:t>
            </a:r>
            <a:endParaRPr lang="en-GB" sz="3600" dirty="0"/>
          </a:p>
        </p:txBody>
      </p:sp>
      <p:pic>
        <p:nvPicPr>
          <p:cNvPr id="9" name="Picture 2" descr="C:\Documents and Settings\sarah\Local Settings\Temporary Internet Files\Content.IE5\QMHX1EFQ\MC90019865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228184" y="692695"/>
            <a:ext cx="2304256" cy="40547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sarah\Local Settings\Temporary Internet Files\Content.IE5\QMHX1EFQ\MC900290957[1].wmf"/>
          <p:cNvPicPr>
            <a:picLocks noChangeAspect="1" noChangeArrowheads="1"/>
          </p:cNvPicPr>
          <p:nvPr/>
        </p:nvPicPr>
        <p:blipFill>
          <a:blip r:embed="rId3"/>
          <a:srcRect t="38875" r="42712" b="-2"/>
          <a:stretch>
            <a:fillRect/>
          </a:stretch>
        </p:blipFill>
        <p:spPr bwMode="auto">
          <a:xfrm>
            <a:off x="107950" y="33338"/>
            <a:ext cx="2617788" cy="635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213" y="260350"/>
            <a:ext cx="3241675" cy="7651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/>
              <a:t>Smoking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5738" y="2290763"/>
            <a:ext cx="6502400" cy="4525962"/>
          </a:xfrm>
        </p:spPr>
        <p:txBody>
          <a:bodyPr rtlCol="0">
            <a:normAutofit fontScale="92500" lnSpcReduction="20000"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b="0" dirty="0" smtClean="0"/>
              <a:t>Raises a person's blood pressure and heart rate.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b="0" dirty="0" smtClean="0"/>
              <a:t>Lowers a person's blood flow to body parts like the fingers and toes.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b="0" dirty="0" smtClean="0"/>
              <a:t>The brain and the nervous system is active for a short time and then reduced.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b="0" dirty="0" smtClean="0"/>
              <a:t>Dizziness.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b="0" dirty="0" smtClean="0"/>
              <a:t>Nausea.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b="0" dirty="0" smtClean="0"/>
              <a:t>Watery eyes.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b="0" dirty="0" smtClean="0"/>
              <a:t>Weakened sense of taste and smell.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b="0" dirty="0" smtClean="0"/>
              <a:t>Loss of appetite.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84438" y="1125538"/>
            <a:ext cx="63357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Franklin Gothic Book" pitchFamily="34" charset="0"/>
              </a:rPr>
              <a:t>The affect of smoking vary from person to person below are the most common effects from smoking tobacco:</a:t>
            </a:r>
          </a:p>
        </p:txBody>
      </p:sp>
      <p:sp>
        <p:nvSpPr>
          <p:cNvPr id="7" name="Action Button: Home 6">
            <a:hlinkClick r:id="rId4" action="ppaction://hlinksldjump" highlightClick="1"/>
          </p:cNvPr>
          <p:cNvSpPr/>
          <p:nvPr/>
        </p:nvSpPr>
        <p:spPr>
          <a:xfrm>
            <a:off x="8243888" y="6092825"/>
            <a:ext cx="900112" cy="765175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8439" name="TextBox 7"/>
          <p:cNvSpPr txBox="1">
            <a:spLocks noChangeArrowheads="1"/>
          </p:cNvSpPr>
          <p:nvPr/>
        </p:nvSpPr>
        <p:spPr bwMode="auto">
          <a:xfrm>
            <a:off x="395288" y="5445125"/>
            <a:ext cx="2376487" cy="1077913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latin typeface="Franklin Gothic Book" pitchFamily="34" charset="0"/>
              </a:rPr>
              <a:t>Smoking is a stimulant.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dn1.newsone.com/files/2010/08/usain-bolt-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716463" y="692150"/>
            <a:ext cx="4427537" cy="3168650"/>
          </a:xfrm>
          <a:prstGeom prst="wedgeRoundRectCallout">
            <a:avLst>
              <a:gd name="adj1" fmla="val -56153"/>
              <a:gd name="adj2" fmla="val -45351"/>
              <a:gd name="adj3" fmla="val 16667"/>
            </a:avLst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</a:rPr>
              <a:t>The effects of smoking to an athlete are: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</a:rPr>
              <a:t>The decrease of lung function. Which makes it harder to breath.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</a:rPr>
              <a:t>When the lungs become less efficient there is a decrease in stamina.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L</a:t>
            </a:r>
            <a:r>
              <a:rPr lang="en-US" dirty="0">
                <a:solidFill>
                  <a:schemeClr val="tx1"/>
                </a:solidFill>
              </a:rPr>
              <a:t>ess performance</a:t>
            </a:r>
            <a:r>
              <a:rPr lang="en-US" dirty="0">
                <a:solidFill>
                  <a:schemeClr val="tx1"/>
                </a:solidFill>
              </a:rPr>
              <a:t>, as muscles that </a:t>
            </a:r>
            <a:r>
              <a:rPr lang="en-US" dirty="0">
                <a:solidFill>
                  <a:schemeClr val="tx1"/>
                </a:solidFill>
              </a:rPr>
              <a:t>don’t get enough </a:t>
            </a:r>
            <a:r>
              <a:rPr lang="en-US" dirty="0">
                <a:solidFill>
                  <a:schemeClr val="tx1"/>
                </a:solidFill>
              </a:rPr>
              <a:t>oxygen become </a:t>
            </a:r>
            <a:r>
              <a:rPr lang="en-US" dirty="0">
                <a:solidFill>
                  <a:schemeClr val="tx1"/>
                </a:solidFill>
              </a:rPr>
              <a:t>tired more </a:t>
            </a:r>
            <a:r>
              <a:rPr lang="en-US" dirty="0">
                <a:solidFill>
                  <a:schemeClr val="tx1"/>
                </a:solidFill>
              </a:rPr>
              <a:t>quickly.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0" y="6488113"/>
            <a:ext cx="2987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newsone.com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3851275" y="4797425"/>
            <a:ext cx="3457575" cy="1871663"/>
          </a:xfrm>
          <a:prstGeom prst="wedgeRoundRectCallout">
            <a:avLst>
              <a:gd name="adj1" fmla="val -53606"/>
              <a:gd name="adj2" fmla="val -191910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Smoking affect reaction time which is vital while racing or competing in other sports.</a:t>
            </a:r>
            <a:endParaRPr lang="en-GB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250825" y="3357563"/>
            <a:ext cx="2844800" cy="2447925"/>
          </a:xfrm>
          <a:prstGeom prst="wedgeRoundRectCallout">
            <a:avLst>
              <a:gd name="adj1" fmla="val 56913"/>
              <a:gd name="adj2" fmla="val -119784"/>
              <a:gd name="adj3" fmla="val 16667"/>
            </a:avLst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Smoking is also very bad for your eye sight , by smoking  you are altering the tear tissue in your eyes which could result in allergic eye </a:t>
            </a:r>
            <a:r>
              <a:rPr lang="en-GB" dirty="0" err="1"/>
              <a:t>condictions</a:t>
            </a:r>
            <a:r>
              <a:rPr lang="en-GB" dirty="0"/>
              <a:t>.</a:t>
            </a:r>
            <a:endParaRPr lang="en-GB" dirty="0"/>
          </a:p>
        </p:txBody>
      </p:sp>
      <p:sp>
        <p:nvSpPr>
          <p:cNvPr id="9" name="Action Button: Home 8">
            <a:hlinkClick r:id="rId4" action="ppaction://hlinksldjump" highlightClick="1"/>
          </p:cNvPr>
          <p:cNvSpPr/>
          <p:nvPr/>
        </p:nvSpPr>
        <p:spPr>
          <a:xfrm>
            <a:off x="8243888" y="6092825"/>
            <a:ext cx="900112" cy="765175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ORGANS AFFECTED AND CELLs DAMAGED</a:t>
            </a:r>
            <a:endParaRPr lang="en-GB" dirty="0"/>
          </a:p>
        </p:txBody>
      </p:sp>
      <p:pic>
        <p:nvPicPr>
          <p:cNvPr id="22530" name="Picture 2" descr="http://www.merck.com/media/mmhe2/figures/fg001_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341438"/>
            <a:ext cx="47783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5940425" y="1016000"/>
            <a:ext cx="2808288" cy="92233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The brain and lungs are majorly affected by smoking. </a:t>
            </a:r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250825" y="1200150"/>
            <a:ext cx="1873250" cy="1477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Tar will remove the cilia in the lungs. Cilia are small hairs that pick up bacteria.</a:t>
            </a:r>
          </a:p>
        </p:txBody>
      </p: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7019925" y="4292600"/>
            <a:ext cx="1728788" cy="1477963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The brain cells will become addicted to the nicotine in the cigarette.</a:t>
            </a:r>
          </a:p>
        </p:txBody>
      </p:sp>
      <p:sp>
        <p:nvSpPr>
          <p:cNvPr id="22534" name="TextBox 7"/>
          <p:cNvSpPr txBox="1">
            <a:spLocks noChangeArrowheads="1"/>
          </p:cNvSpPr>
          <p:nvPr/>
        </p:nvSpPr>
        <p:spPr bwMode="auto">
          <a:xfrm>
            <a:off x="179388" y="3000375"/>
            <a:ext cx="1800225" cy="255428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Franklin Gothic Book" pitchFamily="34" charset="0"/>
              </a:rPr>
              <a:t>The red cells cannot carry as much oxygen around the body as they prefer to transport carbon monoxide instead. This increases the heart rate.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979613" y="1916113"/>
            <a:ext cx="1871662" cy="720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4968875" y="1808163"/>
            <a:ext cx="1150937" cy="1081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4427538" y="1196975"/>
            <a:ext cx="1368425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835150" y="2781300"/>
            <a:ext cx="2305050" cy="86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V="1">
            <a:off x="4175919" y="1735932"/>
            <a:ext cx="3024187" cy="2520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8243888" y="6092825"/>
            <a:ext cx="900112" cy="765175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What inside A cigarette?</a:t>
            </a:r>
            <a:endParaRPr lang="en-GB" dirty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4579" name="Picture 2" descr="http://news.medill.northwestern.edu/assets/0/18/66/275/321/1df7278c-0e89-4452-a5b1-ca7893eb00e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196975"/>
            <a:ext cx="6481762" cy="464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4643438" y="5661025"/>
            <a:ext cx="4105275" cy="107791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latin typeface="Franklin Gothic Book" pitchFamily="34" charset="0"/>
              </a:rPr>
              <a:t>Would inhale all of that?</a:t>
            </a:r>
          </a:p>
        </p:txBody>
      </p:sp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6588125" y="1700213"/>
            <a:ext cx="1655763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Nicotine is what makes a cigarette additive.</a:t>
            </a:r>
          </a:p>
        </p:txBody>
      </p:sp>
      <p:sp>
        <p:nvSpPr>
          <p:cNvPr id="24582" name="TextBox 6"/>
          <p:cNvSpPr txBox="1">
            <a:spLocks noChangeArrowheads="1"/>
          </p:cNvSpPr>
          <p:nvPr/>
        </p:nvSpPr>
        <p:spPr bwMode="auto">
          <a:xfrm>
            <a:off x="179388" y="4999038"/>
            <a:ext cx="2351087" cy="14763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Carbon monoxide causes an increase of heart rate as the red blood cells prefer CO to oxygen.</a:t>
            </a:r>
          </a:p>
        </p:txBody>
      </p:sp>
      <p:sp>
        <p:nvSpPr>
          <p:cNvPr id="8" name="Action Button: Home 7">
            <a:hlinkClick r:id="rId4" action="ppaction://hlinksldjump" highlightClick="1"/>
          </p:cNvPr>
          <p:cNvSpPr/>
          <p:nvPr/>
        </p:nvSpPr>
        <p:spPr>
          <a:xfrm>
            <a:off x="8243888" y="6092825"/>
            <a:ext cx="900112" cy="765175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4584" name="TextBox 3"/>
          <p:cNvSpPr txBox="1">
            <a:spLocks noChangeArrowheads="1"/>
          </p:cNvSpPr>
          <p:nvPr/>
        </p:nvSpPr>
        <p:spPr bwMode="auto">
          <a:xfrm>
            <a:off x="0" y="908050"/>
            <a:ext cx="2020888" cy="120173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Even rat poison is inside a cigarette would you smoke rat poison?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arah\Local Settings\Temporary Internet Files\Content.IE5\QMHX1EFQ\MC90019865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563888" y="237215"/>
            <a:ext cx="3600400" cy="63354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246063"/>
            <a:ext cx="2170113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FFC000"/>
                </a:solidFill>
              </a:rPr>
              <a:t>Alcohol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628775"/>
            <a:ext cx="8229600" cy="4525963"/>
          </a:xfrm>
        </p:spPr>
        <p:txBody>
          <a:bodyPr/>
          <a:lstStyle/>
          <a:p>
            <a:r>
              <a:rPr lang="en-GB" sz="2800" smtClean="0">
                <a:solidFill>
                  <a:srgbClr val="FFC000"/>
                </a:solidFill>
              </a:rPr>
              <a:t>The effects of alcohol  to the average person are:</a:t>
            </a:r>
          </a:p>
          <a:p>
            <a:pPr>
              <a:buFont typeface="Arial" charset="0"/>
              <a:buChar char="•"/>
            </a:pPr>
            <a:r>
              <a:rPr lang="en-GB" sz="2800" smtClean="0">
                <a:solidFill>
                  <a:srgbClr val="FFC000"/>
                </a:solidFill>
              </a:rPr>
              <a:t>If you drink more than the advised amount of units of alcohol then this could result in liver problems.</a:t>
            </a:r>
          </a:p>
          <a:p>
            <a:pPr>
              <a:buFont typeface="Arial" charset="0"/>
              <a:buChar char="•"/>
            </a:pPr>
            <a:r>
              <a:rPr lang="en-GB" sz="2800" smtClean="0">
                <a:solidFill>
                  <a:srgbClr val="FFC000"/>
                </a:solidFill>
              </a:rPr>
              <a:t>Depression is a sign of someone drinking too much alcohol.</a:t>
            </a:r>
          </a:p>
          <a:p>
            <a:pPr>
              <a:buFont typeface="Arial" charset="0"/>
              <a:buChar char="•"/>
            </a:pPr>
            <a:r>
              <a:rPr lang="en-GB" sz="2800" smtClean="0">
                <a:solidFill>
                  <a:srgbClr val="FFC000"/>
                </a:solidFill>
              </a:rPr>
              <a:t>Poor memory occurs.</a:t>
            </a:r>
          </a:p>
        </p:txBody>
      </p:sp>
      <p:sp>
        <p:nvSpPr>
          <p:cNvPr id="5" name="Action Button: Home 4">
            <a:hlinkClick r:id="rId4" action="ppaction://hlinksldjump" highlightClick="1"/>
          </p:cNvPr>
          <p:cNvSpPr/>
          <p:nvPr/>
        </p:nvSpPr>
        <p:spPr>
          <a:xfrm>
            <a:off x="8243888" y="6092825"/>
            <a:ext cx="900112" cy="765175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587375" y="5554663"/>
            <a:ext cx="2663825" cy="107791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latin typeface="Franklin Gothic Book" pitchFamily="34" charset="0"/>
              </a:rPr>
              <a:t>Alcohol is a depressant.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sarah\Local Settings\Temporary Internet Files\Content.IE5\D5Y24WIA\MP900424372[1]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68538" y="620713"/>
            <a:ext cx="3795712" cy="3795712"/>
          </a:xfrm>
        </p:spPr>
      </p:pic>
      <p:sp>
        <p:nvSpPr>
          <p:cNvPr id="4" name="Oval Callout 3"/>
          <p:cNvSpPr/>
          <p:nvPr/>
        </p:nvSpPr>
        <p:spPr>
          <a:xfrm>
            <a:off x="179388" y="2830513"/>
            <a:ext cx="2736850" cy="2592387"/>
          </a:xfrm>
          <a:prstGeom prst="wedgeEllipseCallout">
            <a:avLst>
              <a:gd name="adj1" fmla="val 98255"/>
              <a:gd name="adj2" fmla="val -76673"/>
            </a:avLst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</a:rPr>
              <a:t>Alcohol can effect an athletes strength, reaction time, skill and heart function.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Oval Callout 1"/>
          <p:cNvSpPr/>
          <p:nvPr/>
        </p:nvSpPr>
        <p:spPr>
          <a:xfrm>
            <a:off x="5588000" y="4027488"/>
            <a:ext cx="2808288" cy="2447925"/>
          </a:xfrm>
          <a:prstGeom prst="wedgeEllipseCallout">
            <a:avLst>
              <a:gd name="adj1" fmla="val -95536"/>
              <a:gd name="adj2" fmla="val -128951"/>
            </a:avLst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</a:rPr>
              <a:t>If an athlete is tested and has had excessive alcohol, he or she can be disqualified from their event.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Action Button: Home 4">
            <a:hlinkClick r:id="rId4" action="ppaction://hlinksldjump" highlightClick="1"/>
          </p:cNvPr>
          <p:cNvSpPr/>
          <p:nvPr/>
        </p:nvSpPr>
        <p:spPr>
          <a:xfrm>
            <a:off x="8243888" y="6092825"/>
            <a:ext cx="900112" cy="765175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" name="Oval Callout 2"/>
          <p:cNvSpPr/>
          <p:nvPr/>
        </p:nvSpPr>
        <p:spPr>
          <a:xfrm>
            <a:off x="5580063" y="212725"/>
            <a:ext cx="3419475" cy="2543175"/>
          </a:xfrm>
          <a:prstGeom prst="wedgeEllipseCallout">
            <a:avLst>
              <a:gd name="adj1" fmla="val -87156"/>
              <a:gd name="adj2" fmla="val 2434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Even </a:t>
            </a:r>
            <a:r>
              <a:rPr lang="en-US" dirty="0">
                <a:solidFill>
                  <a:schemeClr val="tx1"/>
                </a:solidFill>
              </a:rPr>
              <a:t>a few drinks, </a:t>
            </a:r>
            <a:endParaRPr lang="en-US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can reverse </a:t>
            </a:r>
            <a:r>
              <a:rPr lang="en-US" dirty="0">
                <a:solidFill>
                  <a:schemeClr val="tx1"/>
                </a:solidFill>
              </a:rPr>
              <a:t>your hard work by </a:t>
            </a:r>
            <a:r>
              <a:rPr lang="en-US" dirty="0">
                <a:solidFill>
                  <a:schemeClr val="tx1"/>
                </a:solidFill>
              </a:rPr>
              <a:t>erasing </a:t>
            </a:r>
            <a:r>
              <a:rPr lang="en-US" dirty="0">
                <a:solidFill>
                  <a:schemeClr val="tx1"/>
                </a:solidFill>
              </a:rPr>
              <a:t>the effects of your workouts, reducing your endurance and compromising your mental game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ORGANS AFFECTED AND CELL DAMAGED</a:t>
            </a:r>
            <a:endParaRPr lang="en-GB" dirty="0"/>
          </a:p>
        </p:txBody>
      </p:sp>
      <p:pic>
        <p:nvPicPr>
          <p:cNvPr id="30722" name="Picture 2" descr="http://www.merck.com/media/mmhe2/figures/fg001_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341438"/>
            <a:ext cx="47783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ction Button: Home 19">
            <a:hlinkClick r:id="rId4" action="ppaction://hlinksldjump" highlightClick="1"/>
          </p:cNvPr>
          <p:cNvSpPr/>
          <p:nvPr/>
        </p:nvSpPr>
        <p:spPr>
          <a:xfrm>
            <a:off x="8243888" y="6092825"/>
            <a:ext cx="900112" cy="765175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0724" name="TextBox 13"/>
          <p:cNvSpPr txBox="1">
            <a:spLocks noChangeArrowheads="1"/>
          </p:cNvSpPr>
          <p:nvPr/>
        </p:nvSpPr>
        <p:spPr bwMode="auto">
          <a:xfrm>
            <a:off x="5724525" y="1052513"/>
            <a:ext cx="3132138" cy="9239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Alcohol slow the passage or message between nerve cells and the brain.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4643438" y="1268413"/>
            <a:ext cx="1081087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6" name="TextBox 20"/>
          <p:cNvSpPr txBox="1">
            <a:spLocks noChangeArrowheads="1"/>
          </p:cNvSpPr>
          <p:nvPr/>
        </p:nvSpPr>
        <p:spPr bwMode="auto">
          <a:xfrm>
            <a:off x="468313" y="1628775"/>
            <a:ext cx="1943100" cy="120015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The brain and</a:t>
            </a:r>
          </a:p>
          <a:p>
            <a:r>
              <a:rPr lang="en-GB">
                <a:latin typeface="Franklin Gothic Book" pitchFamily="34" charset="0"/>
              </a:rPr>
              <a:t>the liver </a:t>
            </a:r>
          </a:p>
          <a:p>
            <a:r>
              <a:rPr lang="en-GB">
                <a:latin typeface="Franklin Gothic Book" pitchFamily="34" charset="0"/>
              </a:rPr>
              <a:t>are all affected if you smoke.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763713" y="2492375"/>
            <a:ext cx="2232025" cy="936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8" name="TextBox 23"/>
          <p:cNvSpPr txBox="1">
            <a:spLocks noChangeArrowheads="1"/>
          </p:cNvSpPr>
          <p:nvPr/>
        </p:nvSpPr>
        <p:spPr bwMode="auto">
          <a:xfrm>
            <a:off x="7235825" y="3860800"/>
            <a:ext cx="1620838" cy="92392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Franklin Gothic Book" pitchFamily="34" charset="0"/>
              </a:rPr>
              <a:t>Smoking weakens muscle cells.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10800000" flipV="1">
            <a:off x="5148263" y="4221163"/>
            <a:ext cx="1944687" cy="86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210</TotalTime>
  <Words>528</Words>
  <Application>Microsoft Office PowerPoint</Application>
  <PresentationFormat>On-screen Show (4:3)</PresentationFormat>
  <Paragraphs>86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Franklin Gothic Book</vt:lpstr>
      <vt:lpstr>Arial</vt:lpstr>
      <vt:lpstr>Franklin Gothic Medium</vt:lpstr>
      <vt:lpstr>Wingdings</vt:lpstr>
      <vt:lpstr>Calibri</vt:lpstr>
      <vt:lpstr>Tunga</vt:lpstr>
      <vt:lpstr>Angles</vt:lpstr>
      <vt:lpstr>Angles</vt:lpstr>
      <vt:lpstr>Angles</vt:lpstr>
      <vt:lpstr>Angles</vt:lpstr>
      <vt:lpstr>Angles</vt:lpstr>
      <vt:lpstr> THE EFFECTS OF DRUGS </vt:lpstr>
      <vt:lpstr>Slide 2</vt:lpstr>
      <vt:lpstr>SMOKING</vt:lpstr>
      <vt:lpstr>Slide 4</vt:lpstr>
      <vt:lpstr>ORGANS AFFECTED AND CELLS DAMAGED</vt:lpstr>
      <vt:lpstr>WHAT INSIDE A CIGARETTE?</vt:lpstr>
      <vt:lpstr>ALCOHOL</vt:lpstr>
      <vt:lpstr>Slide 8</vt:lpstr>
      <vt:lpstr>ORGANS AFFECTED AND CELL DAMAGED</vt:lpstr>
      <vt:lpstr>CANNABIS </vt:lpstr>
      <vt:lpstr>Slide 11</vt:lpstr>
      <vt:lpstr>ORGANS AFFECTED AND CELL DAMAGED</vt:lpstr>
      <vt:lpstr>Slide 13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Alcohol Cannabis </dc:title>
  <dc:creator>09InmanH</dc:creator>
  <cp:lastModifiedBy>09McCarthyA</cp:lastModifiedBy>
  <cp:revision>18</cp:revision>
  <dcterms:created xsi:type="dcterms:W3CDTF">2010-10-14T09:08:26Z</dcterms:created>
  <dcterms:modified xsi:type="dcterms:W3CDTF">2010-10-22T07:31:53Z</dcterms:modified>
</cp:coreProperties>
</file>