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96" r:id="rId1"/>
  </p:sldMasterIdLst>
  <p:notesMasterIdLst>
    <p:notesMasterId r:id="rId16"/>
  </p:notesMasterIdLst>
  <p:sldIdLst>
    <p:sldId id="256" r:id="rId2"/>
    <p:sldId id="266" r:id="rId3"/>
    <p:sldId id="257" r:id="rId4"/>
    <p:sldId id="260" r:id="rId5"/>
    <p:sldId id="261" r:id="rId6"/>
    <p:sldId id="265" r:id="rId7"/>
    <p:sldId id="268" r:id="rId8"/>
    <p:sldId id="258" r:id="rId9"/>
    <p:sldId id="262" r:id="rId10"/>
    <p:sldId id="264" r:id="rId11"/>
    <p:sldId id="267" r:id="rId12"/>
    <p:sldId id="269" r:id="rId13"/>
    <p:sldId id="259" r:id="rId14"/>
    <p:sldId id="26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28" d="100"/>
          <a:sy n="128" d="100"/>
        </p:scale>
        <p:origin x="-1128"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6554DF-1D06-BE44-B3FD-9F207E509464}" type="datetimeFigureOut">
              <a:rPr lang="en-US" smtClean="0"/>
              <a:t>10/20/10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80A3D2-D900-0A4F-A9B1-FF6558FAC65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80A3D2-D900-0A4F-A9B1-FF6558FAC650}"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0678CE1-AE46-40C4-8895-D4522F933A00}" type="datetimeFigureOut">
              <a:rPr lang="en-GB" smtClean="0"/>
              <a:pPr/>
              <a:t>10/20/10</a:t>
            </a:fld>
            <a:endParaRPr lang="en-GB"/>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GB"/>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70EB8F6-1BEE-4187-8CFB-42FE69CDD70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678CE1-AE46-40C4-8895-D4522F933A00}" type="datetimeFigureOut">
              <a:rPr lang="en-GB" smtClean="0"/>
              <a:pPr/>
              <a:t>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0EB8F6-1BEE-4187-8CFB-42FE69CDD70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678CE1-AE46-40C4-8895-D4522F933A00}" type="datetimeFigureOut">
              <a:rPr lang="en-GB" smtClean="0"/>
              <a:pPr/>
              <a:t>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0EB8F6-1BEE-4187-8CFB-42FE69CDD70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0678CE1-AE46-40C4-8895-D4522F933A00}" type="datetimeFigureOut">
              <a:rPr lang="en-GB" smtClean="0"/>
              <a:pPr/>
              <a:t>10/20/10</a:t>
            </a:fld>
            <a:endParaRPr lang="en-GB"/>
          </a:p>
        </p:txBody>
      </p:sp>
      <p:sp>
        <p:nvSpPr>
          <p:cNvPr id="5" name="Footer Placeholder 4"/>
          <p:cNvSpPr>
            <a:spLocks noGrp="1"/>
          </p:cNvSpPr>
          <p:nvPr>
            <p:ph type="ftr" sz="quarter" idx="11"/>
          </p:nvPr>
        </p:nvSpPr>
        <p:spPr>
          <a:xfrm>
            <a:off x="457200" y="6480969"/>
            <a:ext cx="4260056" cy="300831"/>
          </a:xfrm>
        </p:spPr>
        <p:txBody>
          <a:bodyPr/>
          <a:lstStyle/>
          <a:p>
            <a:endParaRPr lang="en-GB"/>
          </a:p>
        </p:txBody>
      </p:sp>
      <p:sp>
        <p:nvSpPr>
          <p:cNvPr id="6" name="Slide Number Placeholder 5"/>
          <p:cNvSpPr>
            <a:spLocks noGrp="1"/>
          </p:cNvSpPr>
          <p:nvPr>
            <p:ph type="sldNum" sz="quarter" idx="12"/>
          </p:nvPr>
        </p:nvSpPr>
        <p:spPr/>
        <p:txBody>
          <a:bodyPr/>
          <a:lstStyle/>
          <a:p>
            <a:fld id="{B70EB8F6-1BEE-4187-8CFB-42FE69CDD70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0678CE1-AE46-40C4-8895-D4522F933A00}" type="datetimeFigureOut">
              <a:rPr lang="en-GB" smtClean="0"/>
              <a:pPr/>
              <a:t>10/20/10</a:t>
            </a:fld>
            <a:endParaRPr lang="en-GB"/>
          </a:p>
        </p:txBody>
      </p:sp>
      <p:sp>
        <p:nvSpPr>
          <p:cNvPr id="5" name="Footer Placeholder 4"/>
          <p:cNvSpPr>
            <a:spLocks noGrp="1"/>
          </p:cNvSpPr>
          <p:nvPr>
            <p:ph type="ftr" sz="quarter" idx="11"/>
          </p:nvPr>
        </p:nvSpPr>
        <p:spPr>
          <a:xfrm>
            <a:off x="2619376" y="6480969"/>
            <a:ext cx="4260056" cy="300831"/>
          </a:xfrm>
        </p:spPr>
        <p:txBody>
          <a:bodyPr/>
          <a:lstStyle/>
          <a:p>
            <a:endParaRPr lang="en-GB"/>
          </a:p>
        </p:txBody>
      </p:sp>
      <p:sp>
        <p:nvSpPr>
          <p:cNvPr id="6" name="Slide Number Placeholder 5"/>
          <p:cNvSpPr>
            <a:spLocks noGrp="1"/>
          </p:cNvSpPr>
          <p:nvPr>
            <p:ph type="sldNum" sz="quarter" idx="12"/>
          </p:nvPr>
        </p:nvSpPr>
        <p:spPr>
          <a:xfrm>
            <a:off x="8451056" y="809624"/>
            <a:ext cx="502920" cy="300831"/>
          </a:xfrm>
        </p:spPr>
        <p:txBody>
          <a:bodyPr/>
          <a:lstStyle/>
          <a:p>
            <a:fld id="{B70EB8F6-1BEE-4187-8CFB-42FE69CDD70E}" type="slidenum">
              <a:rPr lang="en-GB" smtClean="0"/>
              <a:pPr/>
              <a:t>‹#›</a:t>
            </a:fld>
            <a:endParaRPr lang="en-GB"/>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0678CE1-AE46-40C4-8895-D4522F933A00}" type="datetimeFigureOut">
              <a:rPr lang="en-GB" smtClean="0"/>
              <a:pPr/>
              <a:t>10/20/10</a:t>
            </a:fld>
            <a:endParaRPr lang="en-GB"/>
          </a:p>
        </p:txBody>
      </p:sp>
      <p:sp>
        <p:nvSpPr>
          <p:cNvPr id="6" name="Footer Placeholder 5"/>
          <p:cNvSpPr>
            <a:spLocks noGrp="1"/>
          </p:cNvSpPr>
          <p:nvPr>
            <p:ph type="ftr" sz="quarter" idx="11"/>
          </p:nvPr>
        </p:nvSpPr>
        <p:spPr>
          <a:xfrm>
            <a:off x="457200" y="6480969"/>
            <a:ext cx="4260056" cy="301752"/>
          </a:xfrm>
        </p:spPr>
        <p:txBody>
          <a:bodyPr/>
          <a:lstStyle/>
          <a:p>
            <a:endParaRPr lang="en-GB"/>
          </a:p>
        </p:txBody>
      </p:sp>
      <p:sp>
        <p:nvSpPr>
          <p:cNvPr id="7" name="Slide Number Placeholder 6"/>
          <p:cNvSpPr>
            <a:spLocks noGrp="1"/>
          </p:cNvSpPr>
          <p:nvPr>
            <p:ph type="sldNum" sz="quarter" idx="12"/>
          </p:nvPr>
        </p:nvSpPr>
        <p:spPr>
          <a:xfrm>
            <a:off x="7589520" y="6480969"/>
            <a:ext cx="502920" cy="301752"/>
          </a:xfrm>
        </p:spPr>
        <p:txBody>
          <a:bodyPr/>
          <a:lstStyle/>
          <a:p>
            <a:fld id="{B70EB8F6-1BEE-4187-8CFB-42FE69CDD70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0678CE1-AE46-40C4-8895-D4522F933A00}" type="datetimeFigureOut">
              <a:rPr lang="en-GB" smtClean="0"/>
              <a:pPr/>
              <a:t>10/20/10</a:t>
            </a:fld>
            <a:endParaRPr lang="en-GB"/>
          </a:p>
        </p:txBody>
      </p:sp>
      <p:sp>
        <p:nvSpPr>
          <p:cNvPr id="8" name="Footer Placeholder 7"/>
          <p:cNvSpPr>
            <a:spLocks noGrp="1"/>
          </p:cNvSpPr>
          <p:nvPr>
            <p:ph type="ftr" sz="quarter" idx="11"/>
          </p:nvPr>
        </p:nvSpPr>
        <p:spPr>
          <a:xfrm>
            <a:off x="457200" y="6480969"/>
            <a:ext cx="4261104" cy="301752"/>
          </a:xfrm>
        </p:spPr>
        <p:txBody>
          <a:bodyPr/>
          <a:lstStyle/>
          <a:p>
            <a:endParaRPr lang="en-GB"/>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70EB8F6-1BEE-4187-8CFB-42FE69CDD70E}"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0678CE1-AE46-40C4-8895-D4522F933A00}" type="datetimeFigureOut">
              <a:rPr lang="en-GB" smtClean="0"/>
              <a:pPr/>
              <a:t>10/20/10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0EB8F6-1BEE-4187-8CFB-42FE69CDD70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0678CE1-AE46-40C4-8895-D4522F933A00}" type="datetimeFigureOut">
              <a:rPr lang="en-GB" smtClean="0"/>
              <a:pPr/>
              <a:t>10/20/10</a:t>
            </a:fld>
            <a:endParaRPr lang="en-GB"/>
          </a:p>
        </p:txBody>
      </p:sp>
      <p:sp>
        <p:nvSpPr>
          <p:cNvPr id="3" name="Footer Placeholder 2"/>
          <p:cNvSpPr>
            <a:spLocks noGrp="1"/>
          </p:cNvSpPr>
          <p:nvPr>
            <p:ph type="ftr" sz="quarter" idx="11"/>
          </p:nvPr>
        </p:nvSpPr>
        <p:spPr>
          <a:xfrm>
            <a:off x="457200" y="6481890"/>
            <a:ext cx="4260056" cy="300831"/>
          </a:xfrm>
        </p:spPr>
        <p:txBody>
          <a:bodyPr/>
          <a:lstStyle/>
          <a:p>
            <a:endParaRPr lang="en-GB"/>
          </a:p>
        </p:txBody>
      </p:sp>
      <p:sp>
        <p:nvSpPr>
          <p:cNvPr id="4" name="Slide Number Placeholder 3"/>
          <p:cNvSpPr>
            <a:spLocks noGrp="1"/>
          </p:cNvSpPr>
          <p:nvPr>
            <p:ph type="sldNum" sz="quarter" idx="12"/>
          </p:nvPr>
        </p:nvSpPr>
        <p:spPr>
          <a:xfrm>
            <a:off x="7589520" y="6480969"/>
            <a:ext cx="502920" cy="301752"/>
          </a:xfrm>
        </p:spPr>
        <p:txBody>
          <a:bodyPr/>
          <a:lstStyle/>
          <a:p>
            <a:fld id="{B70EB8F6-1BEE-4187-8CFB-42FE69CDD70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0678CE1-AE46-40C4-8895-D4522F933A00}" type="datetimeFigureOut">
              <a:rPr lang="en-GB" smtClean="0"/>
              <a:pPr/>
              <a:t>10/20/10</a:t>
            </a:fld>
            <a:endParaRPr lang="en-GB"/>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GB"/>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70EB8F6-1BEE-4187-8CFB-42FE69CDD70E}"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0678CE1-AE46-40C4-8895-D4522F933A00}" type="datetimeFigureOut">
              <a:rPr lang="en-GB" smtClean="0"/>
              <a:pPr/>
              <a:t>10/20/10</a:t>
            </a:fld>
            <a:endParaRPr lang="en-GB"/>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GB"/>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70EB8F6-1BEE-4187-8CFB-42FE69CDD70E}"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0678CE1-AE46-40C4-8895-D4522F933A00}" type="datetimeFigureOut">
              <a:rPr lang="en-GB" smtClean="0"/>
              <a:pPr/>
              <a:t>10/20/10</a:t>
            </a:fld>
            <a:endParaRPr lang="en-GB"/>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GB"/>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70EB8F6-1BEE-4187-8CFB-42FE69CDD70E}"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psychologytoday.com/" TargetMode="External"/><Relationship Id="rId4" Type="http://schemas.openxmlformats.org/officeDocument/2006/relationships/hyperlink" Target="http://www.neldat.org/" TargetMode="External"/><Relationship Id="rId1" Type="http://schemas.openxmlformats.org/officeDocument/2006/relationships/slideLayout" Target="../slideLayouts/slideLayout2.xml"/><Relationship Id="rId2" Type="http://schemas.openxmlformats.org/officeDocument/2006/relationships/hyperlink" Target="http://www.healingtalks.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Cannabis, Alcohol and Smoking</a:t>
            </a:r>
            <a:endParaRPr lang="en-GB" dirty="0"/>
          </a:p>
        </p:txBody>
      </p:sp>
      <p:sp>
        <p:nvSpPr>
          <p:cNvPr id="3" name="Subtitle 2"/>
          <p:cNvSpPr>
            <a:spLocks noGrp="1"/>
          </p:cNvSpPr>
          <p:nvPr>
            <p:ph type="subTitle" idx="1"/>
          </p:nvPr>
        </p:nvSpPr>
        <p:spPr/>
        <p:txBody>
          <a:bodyPr/>
          <a:lstStyle/>
          <a:p>
            <a:r>
              <a:rPr lang="en-GB" dirty="0" smtClean="0"/>
              <a:t>By Kayla Ellis</a:t>
            </a:r>
            <a:endParaRPr lang="en-GB" dirty="0"/>
          </a:p>
        </p:txBody>
      </p:sp>
      <p:pic>
        <p:nvPicPr>
          <p:cNvPr id="18434" name="Picture 2" descr="http://www.psychologytoday.com/files/u107/cigarette.jpg"/>
          <p:cNvPicPr>
            <a:picLocks noChangeAspect="1" noChangeArrowheads="1"/>
          </p:cNvPicPr>
          <p:nvPr/>
        </p:nvPicPr>
        <p:blipFill>
          <a:blip r:embed="rId2"/>
          <a:srcRect/>
          <a:stretch>
            <a:fillRect/>
          </a:stretch>
        </p:blipFill>
        <p:spPr bwMode="auto">
          <a:xfrm>
            <a:off x="251520" y="4437112"/>
            <a:ext cx="2232248" cy="2176442"/>
          </a:xfrm>
          <a:prstGeom prst="rect">
            <a:avLst/>
          </a:prstGeom>
          <a:noFill/>
        </p:spPr>
      </p:pic>
      <p:pic>
        <p:nvPicPr>
          <p:cNvPr id="18436" name="Picture 4" descr="http://www.pharma.uzh.ch/research/neuropharmacology/researchareas/neuropharmacology/projects/CannabisSativa.jpg"/>
          <p:cNvPicPr>
            <a:picLocks noChangeAspect="1" noChangeArrowheads="1"/>
          </p:cNvPicPr>
          <p:nvPr/>
        </p:nvPicPr>
        <p:blipFill>
          <a:blip r:embed="rId3"/>
          <a:srcRect/>
          <a:stretch>
            <a:fillRect/>
          </a:stretch>
        </p:blipFill>
        <p:spPr bwMode="auto">
          <a:xfrm>
            <a:off x="2771801" y="4244164"/>
            <a:ext cx="2880320" cy="2367247"/>
          </a:xfrm>
          <a:prstGeom prst="rect">
            <a:avLst/>
          </a:prstGeom>
          <a:noFill/>
        </p:spPr>
      </p:pic>
      <p:pic>
        <p:nvPicPr>
          <p:cNvPr id="18438" name="Picture 6" descr="http://www.neldat.org/cms/uploads/LARGE_20PHOTOS_ALCOHOL.jpg"/>
          <p:cNvPicPr>
            <a:picLocks noChangeAspect="1" noChangeArrowheads="1"/>
          </p:cNvPicPr>
          <p:nvPr/>
        </p:nvPicPr>
        <p:blipFill>
          <a:blip r:embed="rId4"/>
          <a:srcRect/>
          <a:stretch>
            <a:fillRect/>
          </a:stretch>
        </p:blipFill>
        <p:spPr bwMode="auto">
          <a:xfrm>
            <a:off x="251520" y="2276872"/>
            <a:ext cx="2752074" cy="183733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smoking-body_default.gif"/>
          <p:cNvPicPr>
            <a:picLocks noGrp="1" noChangeAspect="1"/>
          </p:cNvPicPr>
          <p:nvPr>
            <p:ph idx="1"/>
          </p:nvPr>
        </p:nvPicPr>
        <p:blipFill>
          <a:blip r:embed="rId2"/>
          <a:stretch>
            <a:fillRect/>
          </a:stretch>
        </p:blipFill>
        <p:spPr>
          <a:xfrm>
            <a:off x="1371600" y="152400"/>
            <a:ext cx="6336704" cy="649918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ALCOHOL</a:t>
            </a:r>
            <a:endParaRPr lang="en-US" dirty="0"/>
          </a:p>
        </p:txBody>
      </p:sp>
      <p:pic>
        <p:nvPicPr>
          <p:cNvPr id="7" name="Picture 6"/>
          <p:cNvPicPr>
            <a:picLocks noChangeAspect="1"/>
          </p:cNvPicPr>
          <p:nvPr/>
        </p:nvPicPr>
        <p:blipFill>
          <a:blip r:embed="rId2"/>
          <a:stretch>
            <a:fillRect/>
          </a:stretch>
        </p:blipFill>
        <p:spPr>
          <a:xfrm>
            <a:off x="533400" y="1600200"/>
            <a:ext cx="3314700" cy="2451100"/>
          </a:xfrm>
          <a:prstGeom prst="rect">
            <a:avLst/>
          </a:prstGeom>
        </p:spPr>
      </p:pic>
      <p:pic>
        <p:nvPicPr>
          <p:cNvPr id="8" name="Picture 7"/>
          <p:cNvPicPr>
            <a:picLocks noChangeAspect="1"/>
          </p:cNvPicPr>
          <p:nvPr/>
        </p:nvPicPr>
        <p:blipFill>
          <a:blip r:embed="rId3"/>
          <a:stretch>
            <a:fillRect/>
          </a:stretch>
        </p:blipFill>
        <p:spPr>
          <a:xfrm>
            <a:off x="5181600" y="4267200"/>
            <a:ext cx="3530600" cy="22987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facts….. </a:t>
            </a:r>
            <a:r>
              <a:rPr lang="en-US" dirty="0" smtClean="0">
                <a:sym typeface="Wingdings"/>
              </a:rPr>
              <a:t></a:t>
            </a:r>
            <a:endParaRPr lang="en-US" dirty="0"/>
          </a:p>
        </p:txBody>
      </p:sp>
      <p:sp>
        <p:nvSpPr>
          <p:cNvPr id="4" name="Content Placeholder 3"/>
          <p:cNvSpPr>
            <a:spLocks noGrp="1"/>
          </p:cNvSpPr>
          <p:nvPr>
            <p:ph idx="1"/>
          </p:nvPr>
        </p:nvSpPr>
        <p:spPr/>
        <p:txBody>
          <a:bodyPr/>
          <a:lstStyle/>
          <a:p>
            <a:r>
              <a:rPr lang="en-US" dirty="0" smtClean="0"/>
              <a:t>90% of the UK population consume alcohol - spending around £25 billion per year</a:t>
            </a:r>
            <a:r>
              <a:rPr lang="en-US" dirty="0" smtClean="0"/>
              <a:t>.</a:t>
            </a:r>
          </a:p>
          <a:p>
            <a:r>
              <a:rPr lang="en-US" dirty="0" smtClean="0"/>
              <a:t>540 </a:t>
            </a:r>
            <a:r>
              <a:rPr lang="en-US" dirty="0" smtClean="0"/>
              <a:t>people were killed in drink-driving accidents in 1996 - 1 in 6 of all people killed on the road</a:t>
            </a:r>
            <a:r>
              <a:rPr lang="en-US" dirty="0" smtClean="0"/>
              <a:t>.</a:t>
            </a:r>
          </a:p>
          <a:p>
            <a:r>
              <a:rPr lang="en-US" dirty="0" smtClean="0"/>
              <a:t>Over 1,000 young people under the age of 15 are admitted to hospital each year with alcohol poisoning.</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effects of Alcohol- short term</a:t>
            </a:r>
            <a:endParaRPr lang="en-GB" dirty="0"/>
          </a:p>
        </p:txBody>
      </p:sp>
      <p:sp>
        <p:nvSpPr>
          <p:cNvPr id="3" name="Content Placeholder 2"/>
          <p:cNvSpPr>
            <a:spLocks noGrp="1"/>
          </p:cNvSpPr>
          <p:nvPr>
            <p:ph idx="1"/>
          </p:nvPr>
        </p:nvSpPr>
        <p:spPr/>
        <p:txBody>
          <a:bodyPr>
            <a:normAutofit/>
          </a:bodyPr>
          <a:lstStyle/>
          <a:p>
            <a:r>
              <a:rPr lang="en-GB" dirty="0" smtClean="0"/>
              <a:t>A little bit if alcohol will make you feel happy.</a:t>
            </a:r>
            <a:endParaRPr lang="en-GB" dirty="0" smtClean="0"/>
          </a:p>
          <a:p>
            <a:r>
              <a:rPr lang="en-US" dirty="0" smtClean="0"/>
              <a:t>feeling </a:t>
            </a:r>
            <a:r>
              <a:rPr lang="en-US" dirty="0" smtClean="0"/>
              <a:t>relaxed and less </a:t>
            </a:r>
            <a:r>
              <a:rPr lang="en-US" dirty="0" smtClean="0"/>
              <a:t>inhibited </a:t>
            </a:r>
          </a:p>
          <a:p>
            <a:r>
              <a:rPr lang="en-US" dirty="0" smtClean="0"/>
              <a:t>reduced concentration</a:t>
            </a:r>
          </a:p>
          <a:p>
            <a:r>
              <a:rPr lang="en-US" dirty="0" smtClean="0"/>
              <a:t>slurred </a:t>
            </a:r>
            <a:r>
              <a:rPr lang="en-US" dirty="0" smtClean="0"/>
              <a:t>speech and blurred </a:t>
            </a:r>
            <a:r>
              <a:rPr lang="en-US" dirty="0" smtClean="0"/>
              <a:t>vision</a:t>
            </a:r>
          </a:p>
          <a:p>
            <a:r>
              <a:rPr lang="en-US" dirty="0" smtClean="0"/>
              <a:t>affected </a:t>
            </a:r>
            <a:r>
              <a:rPr lang="en-US" dirty="0" smtClean="0"/>
              <a:t>coordination and </a:t>
            </a:r>
            <a:r>
              <a:rPr lang="en-US" dirty="0" smtClean="0"/>
              <a:t>judgment</a:t>
            </a:r>
          </a:p>
          <a:p>
            <a:r>
              <a:rPr lang="en-US" dirty="0" smtClean="0"/>
              <a:t>aggressive behavior</a:t>
            </a:r>
            <a:endParaRPr lang="en-GB" dirty="0" smtClean="0"/>
          </a:p>
          <a:p>
            <a:endParaRPr lang="en-GB"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Pictures used from…..</a:t>
            </a:r>
            <a:endParaRPr lang="en-GB" dirty="0"/>
          </a:p>
        </p:txBody>
      </p:sp>
      <p:sp>
        <p:nvSpPr>
          <p:cNvPr id="3" name="Content Placeholder 2"/>
          <p:cNvSpPr>
            <a:spLocks noGrp="1"/>
          </p:cNvSpPr>
          <p:nvPr>
            <p:ph idx="1"/>
          </p:nvPr>
        </p:nvSpPr>
        <p:spPr/>
        <p:txBody>
          <a:bodyPr/>
          <a:lstStyle/>
          <a:p>
            <a:r>
              <a:rPr lang="en-GB" dirty="0" smtClean="0">
                <a:hlinkClick r:id="rId2"/>
              </a:rPr>
              <a:t>www.Healingtalks.com</a:t>
            </a:r>
            <a:r>
              <a:rPr lang="en-GB" dirty="0" smtClean="0"/>
              <a:t> </a:t>
            </a:r>
            <a:r>
              <a:rPr lang="en-GB" dirty="0" smtClean="0">
                <a:hlinkClick r:id="rId3"/>
              </a:rPr>
              <a:t>www.psychologytoday.com</a:t>
            </a:r>
            <a:r>
              <a:rPr lang="en-GB" dirty="0" smtClean="0"/>
              <a:t>    </a:t>
            </a:r>
            <a:r>
              <a:rPr lang="en-GB" dirty="0" err="1" smtClean="0">
                <a:hlinkClick r:id="rId4"/>
              </a:rPr>
              <a:t>www.neldat.org</a:t>
            </a:r>
            <a:r>
              <a:rPr lang="en-GB" dirty="0" smtClean="0"/>
              <a:t>  </a:t>
            </a:r>
          </a:p>
          <a:p>
            <a:pPr>
              <a:buNone/>
            </a:pPr>
            <a:endParaRPr lang="en-GB" dirty="0" smtClean="0"/>
          </a:p>
          <a:p>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                  CANNABIS</a:t>
            </a:r>
            <a:endParaRPr lang="en-US" dirty="0"/>
          </a:p>
        </p:txBody>
      </p:sp>
      <p:pic>
        <p:nvPicPr>
          <p:cNvPr id="5" name="Picture Placeholder 4" descr="images.jpg"/>
          <p:cNvPicPr>
            <a:picLocks noGrp="1" noChangeAspect="1"/>
          </p:cNvPicPr>
          <p:nvPr>
            <p:ph type="pic" idx="4294967295"/>
          </p:nvPr>
        </p:nvPicPr>
        <p:blipFill>
          <a:blip r:embed="rId3"/>
          <a:srcRect l="-16840" r="-16840"/>
          <a:stretch>
            <a:fillRect/>
          </a:stretch>
        </p:blipFill>
        <p:spPr>
          <a:xfrm>
            <a:off x="228600" y="1905000"/>
            <a:ext cx="2667000" cy="1994874"/>
          </a:xfrm>
        </p:spPr>
      </p:pic>
      <p:pic>
        <p:nvPicPr>
          <p:cNvPr id="8" name="Picture 7"/>
          <p:cNvPicPr>
            <a:picLocks noChangeAspect="1"/>
          </p:cNvPicPr>
          <p:nvPr/>
        </p:nvPicPr>
        <p:blipFill>
          <a:blip r:embed="rId4"/>
          <a:stretch>
            <a:fillRect/>
          </a:stretch>
        </p:blipFill>
        <p:spPr>
          <a:xfrm>
            <a:off x="381000" y="4191000"/>
            <a:ext cx="2272803" cy="1447800"/>
          </a:xfrm>
          <a:prstGeom prst="rect">
            <a:avLst/>
          </a:prstGeom>
        </p:spPr>
      </p:pic>
      <p:pic>
        <p:nvPicPr>
          <p:cNvPr id="10" name="Picture 9"/>
          <p:cNvPicPr>
            <a:picLocks noChangeAspect="1"/>
          </p:cNvPicPr>
          <p:nvPr/>
        </p:nvPicPr>
        <p:blipFill>
          <a:blip r:embed="rId5"/>
          <a:stretch>
            <a:fillRect/>
          </a:stretch>
        </p:blipFill>
        <p:spPr>
          <a:xfrm>
            <a:off x="2743200" y="1905000"/>
            <a:ext cx="6311900" cy="447485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few facts…. </a:t>
            </a:r>
            <a:r>
              <a:rPr lang="en-US" dirty="0" smtClean="0">
                <a:sym typeface="Wingdings"/>
              </a:rPr>
              <a:t></a:t>
            </a:r>
            <a:endParaRPr lang="en-GB" dirty="0"/>
          </a:p>
        </p:txBody>
      </p:sp>
      <p:sp>
        <p:nvSpPr>
          <p:cNvPr id="5" name="Content Placeholder 4"/>
          <p:cNvSpPr>
            <a:spLocks noGrp="1"/>
          </p:cNvSpPr>
          <p:nvPr>
            <p:ph idx="1"/>
          </p:nvPr>
        </p:nvSpPr>
        <p:spPr/>
        <p:txBody>
          <a:bodyPr/>
          <a:lstStyle/>
          <a:p>
            <a:r>
              <a:rPr lang="en-GB" dirty="0" smtClean="0"/>
              <a:t>Cannabis is the most widely used illegal drug in Britain.</a:t>
            </a:r>
            <a:r>
              <a:rPr lang="en-GB" dirty="0" smtClean="0"/>
              <a:t> </a:t>
            </a:r>
          </a:p>
          <a:p>
            <a:r>
              <a:rPr lang="en-US" dirty="0" smtClean="0"/>
              <a:t>THC in cannabis is strongly absorbed by fatty tissues in various </a:t>
            </a:r>
            <a:r>
              <a:rPr lang="en-US" dirty="0" smtClean="0"/>
              <a:t>organs.</a:t>
            </a:r>
          </a:p>
          <a:p>
            <a:r>
              <a:rPr lang="en-US" dirty="0" smtClean="0"/>
              <a:t>Animal studies have found that THC can damage the cells and tissues in the body that help protect people from disease. When the immune cells are weakened, you are more likely to get </a:t>
            </a:r>
            <a:r>
              <a:rPr lang="en-US" dirty="0" smtClean="0"/>
              <a:t>sick.</a:t>
            </a:r>
            <a:endParaRPr lang="en-GB"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short term effects</a:t>
            </a:r>
            <a:endParaRPr lang="en-GB" dirty="0"/>
          </a:p>
        </p:txBody>
      </p:sp>
      <p:sp>
        <p:nvSpPr>
          <p:cNvPr id="3" name="Content Placeholder 2"/>
          <p:cNvSpPr>
            <a:spLocks noGrp="1"/>
          </p:cNvSpPr>
          <p:nvPr>
            <p:ph idx="1"/>
          </p:nvPr>
        </p:nvSpPr>
        <p:spPr/>
        <p:txBody>
          <a:bodyPr>
            <a:normAutofit lnSpcReduction="10000"/>
          </a:bodyPr>
          <a:lstStyle/>
          <a:p>
            <a:r>
              <a:rPr lang="en-GB" dirty="0" smtClean="0"/>
              <a:t>Some people may feel chilled out, relaxed and happy, while others have one puff and feel sick. </a:t>
            </a:r>
          </a:p>
          <a:p>
            <a:r>
              <a:rPr lang="en-GB" dirty="0" smtClean="0"/>
              <a:t>Others get the giggles and may become talkative. </a:t>
            </a:r>
          </a:p>
          <a:p>
            <a:r>
              <a:rPr lang="en-GB" dirty="0" smtClean="0"/>
              <a:t>Hunger pangs are common.</a:t>
            </a:r>
          </a:p>
          <a:p>
            <a:r>
              <a:rPr lang="en-GB" dirty="0" smtClean="0"/>
              <a:t>Users may become more aware of their senses or get a feeling of slowing of time, which are due to its hallucinogenic effects. </a:t>
            </a:r>
          </a:p>
          <a:p>
            <a:endParaRPr lang="en-GB" dirty="0" smtClean="0"/>
          </a:p>
          <a:p>
            <a:endParaRPr lang="en-GB" dirty="0"/>
          </a:p>
        </p:txBody>
      </p:sp>
      <p:pic>
        <p:nvPicPr>
          <p:cNvPr id="4" name="Picture 3"/>
          <p:cNvPicPr>
            <a:picLocks noChangeAspect="1"/>
          </p:cNvPicPr>
          <p:nvPr/>
        </p:nvPicPr>
        <p:blipFill>
          <a:blip r:embed="rId2"/>
          <a:stretch>
            <a:fillRect/>
          </a:stretch>
        </p:blipFill>
        <p:spPr>
          <a:xfrm>
            <a:off x="7315200" y="152400"/>
            <a:ext cx="1663700" cy="191842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long term effects</a:t>
            </a:r>
            <a:endParaRPr lang="en-GB" dirty="0"/>
          </a:p>
        </p:txBody>
      </p:sp>
      <p:sp>
        <p:nvSpPr>
          <p:cNvPr id="3" name="Content Placeholder 2"/>
          <p:cNvSpPr>
            <a:spLocks noGrp="1"/>
          </p:cNvSpPr>
          <p:nvPr>
            <p:ph idx="1"/>
          </p:nvPr>
        </p:nvSpPr>
        <p:spPr/>
        <p:txBody>
          <a:bodyPr/>
          <a:lstStyle/>
          <a:p>
            <a:r>
              <a:rPr lang="en-GB" dirty="0" smtClean="0"/>
              <a:t>The regular use of </a:t>
            </a:r>
          </a:p>
          <a:p>
            <a:pPr>
              <a:buNone/>
            </a:pPr>
            <a:r>
              <a:rPr lang="en-GB" dirty="0" smtClean="0"/>
              <a:t>cannabis is known to </a:t>
            </a:r>
          </a:p>
          <a:p>
            <a:pPr>
              <a:buNone/>
            </a:pPr>
            <a:r>
              <a:rPr lang="en-GB" dirty="0" smtClean="0"/>
              <a:t>be associated with an</a:t>
            </a:r>
          </a:p>
          <a:p>
            <a:pPr>
              <a:buNone/>
            </a:pPr>
            <a:r>
              <a:rPr lang="en-GB" dirty="0" smtClean="0"/>
              <a:t> increase in the risk of </a:t>
            </a:r>
          </a:p>
          <a:p>
            <a:pPr>
              <a:buNone/>
            </a:pPr>
            <a:r>
              <a:rPr lang="en-GB" dirty="0" smtClean="0"/>
              <a:t>later developing </a:t>
            </a:r>
          </a:p>
          <a:p>
            <a:pPr>
              <a:buNone/>
            </a:pPr>
            <a:r>
              <a:rPr lang="en-GB" dirty="0" smtClean="0"/>
              <a:t>psychotic illnesses</a:t>
            </a:r>
          </a:p>
          <a:p>
            <a:pPr>
              <a:buNone/>
            </a:pPr>
            <a:r>
              <a:rPr lang="en-GB" dirty="0" smtClean="0"/>
              <a:t> including </a:t>
            </a:r>
          </a:p>
          <a:p>
            <a:pPr>
              <a:buNone/>
            </a:pPr>
            <a:r>
              <a:rPr lang="en-GB" dirty="0" smtClean="0"/>
              <a:t>schizophrenia.</a:t>
            </a:r>
          </a:p>
          <a:p>
            <a:endParaRPr lang="en-GB" dirty="0"/>
          </a:p>
        </p:txBody>
      </p:sp>
      <p:pic>
        <p:nvPicPr>
          <p:cNvPr id="4" name="Picture 3"/>
          <p:cNvPicPr>
            <a:picLocks noChangeAspect="1"/>
          </p:cNvPicPr>
          <p:nvPr/>
        </p:nvPicPr>
        <p:blipFill>
          <a:blip r:embed="rId2"/>
          <a:stretch>
            <a:fillRect/>
          </a:stretch>
        </p:blipFill>
        <p:spPr>
          <a:xfrm>
            <a:off x="5029200" y="1295400"/>
            <a:ext cx="3810000" cy="54229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SMOKING</a:t>
            </a:r>
            <a:endParaRPr lang="en-US" dirty="0"/>
          </a:p>
        </p:txBody>
      </p:sp>
      <p:pic>
        <p:nvPicPr>
          <p:cNvPr id="6" name="Picture 5"/>
          <p:cNvPicPr>
            <a:picLocks noChangeAspect="1"/>
          </p:cNvPicPr>
          <p:nvPr/>
        </p:nvPicPr>
        <p:blipFill>
          <a:blip r:embed="rId2"/>
          <a:stretch>
            <a:fillRect/>
          </a:stretch>
        </p:blipFill>
        <p:spPr>
          <a:xfrm>
            <a:off x="381000" y="1524000"/>
            <a:ext cx="2085078" cy="2057400"/>
          </a:xfrm>
          <a:prstGeom prst="rect">
            <a:avLst/>
          </a:prstGeom>
        </p:spPr>
      </p:pic>
      <p:pic>
        <p:nvPicPr>
          <p:cNvPr id="8" name="Picture 7"/>
          <p:cNvPicPr>
            <a:picLocks noChangeAspect="1"/>
          </p:cNvPicPr>
          <p:nvPr/>
        </p:nvPicPr>
        <p:blipFill>
          <a:blip r:embed="rId3"/>
          <a:stretch>
            <a:fillRect/>
          </a:stretch>
        </p:blipFill>
        <p:spPr>
          <a:xfrm>
            <a:off x="3200400" y="1371600"/>
            <a:ext cx="5080000" cy="3810000"/>
          </a:xfrm>
          <a:prstGeom prst="rect">
            <a:avLst/>
          </a:prstGeom>
        </p:spPr>
      </p:pic>
      <p:pic>
        <p:nvPicPr>
          <p:cNvPr id="9" name="Picture 8"/>
          <p:cNvPicPr>
            <a:picLocks noChangeAspect="1"/>
          </p:cNvPicPr>
          <p:nvPr/>
        </p:nvPicPr>
        <p:blipFill>
          <a:blip r:embed="rId4"/>
          <a:stretch>
            <a:fillRect/>
          </a:stretch>
        </p:blipFill>
        <p:spPr>
          <a:xfrm>
            <a:off x="228600" y="3886200"/>
            <a:ext cx="2933700" cy="27686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 few facts….. </a:t>
            </a:r>
            <a:r>
              <a:rPr lang="en-US" dirty="0" smtClean="0">
                <a:sym typeface="Wingdings"/>
              </a:rPr>
              <a:t></a:t>
            </a:r>
            <a:endParaRPr lang="en-US" dirty="0"/>
          </a:p>
        </p:txBody>
      </p:sp>
      <p:sp>
        <p:nvSpPr>
          <p:cNvPr id="8" name="Content Placeholder 7"/>
          <p:cNvSpPr>
            <a:spLocks noGrp="1"/>
          </p:cNvSpPr>
          <p:nvPr>
            <p:ph idx="1"/>
          </p:nvPr>
        </p:nvSpPr>
        <p:spPr/>
        <p:txBody>
          <a:bodyPr/>
          <a:lstStyle/>
          <a:p>
            <a:r>
              <a:rPr lang="en-US" dirty="0" smtClean="0"/>
              <a:t>Smoking </a:t>
            </a:r>
            <a:r>
              <a:rPr lang="en-US" dirty="0" smtClean="0"/>
              <a:t>greatly </a:t>
            </a:r>
            <a:r>
              <a:rPr lang="en-US" dirty="0" smtClean="0"/>
              <a:t>increases your risks for lung cancer and many other cancers</a:t>
            </a:r>
            <a:r>
              <a:rPr lang="en-US" dirty="0" smtClean="0"/>
              <a:t>.</a:t>
            </a:r>
          </a:p>
          <a:p>
            <a:r>
              <a:rPr lang="en-US" dirty="0" smtClean="0"/>
              <a:t>Among infants to </a:t>
            </a:r>
            <a:r>
              <a:rPr lang="en-US" dirty="0" smtClean="0"/>
              <a:t>18 months </a:t>
            </a:r>
            <a:r>
              <a:rPr lang="en-US" dirty="0" smtClean="0"/>
              <a:t>of age, secondhand smoke is associated with as many as 300,000 cases of bronchitis and pneumonia each year</a:t>
            </a:r>
            <a:r>
              <a:rPr lang="en-US" dirty="0" smtClean="0"/>
              <a:t>.</a:t>
            </a:r>
          </a:p>
          <a:p>
            <a:r>
              <a:rPr lang="en-US" dirty="0" smtClean="0"/>
              <a:t>If </a:t>
            </a:r>
            <a:r>
              <a:rPr lang="en-US" dirty="0" smtClean="0"/>
              <a:t>all women quit smoking during pregnancy, about 4,000 new babies would not die each year.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effects of smoking</a:t>
            </a:r>
            <a:endParaRPr lang="en-GB" dirty="0"/>
          </a:p>
        </p:txBody>
      </p:sp>
      <p:sp>
        <p:nvSpPr>
          <p:cNvPr id="3" name="Content Placeholder 2"/>
          <p:cNvSpPr>
            <a:spLocks noGrp="1"/>
          </p:cNvSpPr>
          <p:nvPr>
            <p:ph idx="1"/>
          </p:nvPr>
        </p:nvSpPr>
        <p:spPr/>
        <p:txBody>
          <a:bodyPr/>
          <a:lstStyle/>
          <a:p>
            <a:r>
              <a:rPr lang="en-GB" dirty="0" smtClean="0"/>
              <a:t>Smoking increases the risk of developing serious disease and health problems.</a:t>
            </a:r>
          </a:p>
          <a:p>
            <a:r>
              <a:rPr lang="en-GB" dirty="0" smtClean="0"/>
              <a:t> All the major organs of your body are put under increased pressure </a:t>
            </a:r>
          </a:p>
          <a:p>
            <a:r>
              <a:rPr lang="en-GB" dirty="0" smtClean="0"/>
              <a:t>Smokers are more likely than non-smokers to develop a wide range of short and long term health problems.</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 you know what you’re putting into your body?</a:t>
            </a:r>
            <a:endParaRPr lang="en-GB" dirty="0"/>
          </a:p>
        </p:txBody>
      </p:sp>
      <p:pic>
        <p:nvPicPr>
          <p:cNvPr id="6" name="Content Placeholder 5" descr="What-is-in-a-cigarette.jpg"/>
          <p:cNvPicPr>
            <a:picLocks noGrp="1" noChangeAspect="1"/>
          </p:cNvPicPr>
          <p:nvPr>
            <p:ph idx="1"/>
          </p:nvPr>
        </p:nvPicPr>
        <p:blipFill>
          <a:blip r:embed="rId2"/>
          <a:stretch>
            <a:fillRect/>
          </a:stretch>
        </p:blipFill>
        <p:spPr>
          <a:xfrm>
            <a:off x="990600" y="1600200"/>
            <a:ext cx="7078113" cy="5085184"/>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Verve</Template>
  <TotalTime>370</TotalTime>
  <Words>409</Words>
  <Application>Microsoft Macintosh PowerPoint</Application>
  <PresentationFormat>On-screen Show (4:3)</PresentationFormat>
  <Paragraphs>46</Paragraphs>
  <Slides>14</Slides>
  <Notes>1</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Verve</vt:lpstr>
      <vt:lpstr>Cannabis, Alcohol and Smoking</vt:lpstr>
      <vt:lpstr>                  CANNABIS</vt:lpstr>
      <vt:lpstr>A few facts…. </vt:lpstr>
      <vt:lpstr>The short term effects</vt:lpstr>
      <vt:lpstr>The long term effects</vt:lpstr>
      <vt:lpstr>                 SMOKING</vt:lpstr>
      <vt:lpstr>A few facts….. </vt:lpstr>
      <vt:lpstr>The effects of smoking</vt:lpstr>
      <vt:lpstr>Do you know what you’re putting into your body?</vt:lpstr>
      <vt:lpstr>Slide 10</vt:lpstr>
      <vt:lpstr>                ALCOHOL</vt:lpstr>
      <vt:lpstr>A few facts….. </vt:lpstr>
      <vt:lpstr>The effects of Alcohol- short term</vt:lpstr>
      <vt:lpstr>Pictures used from…..</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Canabis, Alcohol and Smoking</dc:title>
  <dc:creator>09EllisK</dc:creator>
  <cp:lastModifiedBy>Kayla Fretwell</cp:lastModifiedBy>
  <cp:revision>13</cp:revision>
  <dcterms:created xsi:type="dcterms:W3CDTF">2010-10-20T14:57:22Z</dcterms:created>
  <dcterms:modified xsi:type="dcterms:W3CDTF">2010-10-20T15:49:18Z</dcterms:modified>
</cp:coreProperties>
</file>