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E402B12E-4183-48B5-9B9A-E0A8B1BDA32E}" type="datetimeFigureOut">
              <a:rPr lang="en-GB"/>
              <a:pPr>
                <a:defRPr/>
              </a:pPr>
              <a:t>21/10/2010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755C9FB-B757-4C02-999F-439968C88374}"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9DD26ADB-43B3-4D9A-939B-14F78A532793}" type="datetimeFigureOut">
              <a:rPr lang="en-GB"/>
              <a:pPr>
                <a:defRPr/>
              </a:pPr>
              <a:t>21/10/2010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2071909-AEA3-4577-9E1C-31CEDAF0F82A}"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8FB4755A-4C5A-4351-99F1-A1E2D576B84A}" type="datetimeFigureOut">
              <a:rPr lang="en-GB"/>
              <a:pPr>
                <a:defRPr/>
              </a:pPr>
              <a:t>21/10/2010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806D973-0BB4-4EB5-98A8-09BE13B2C87A}"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7CF1803-2761-463C-863B-1E2AB089376B}" type="datetimeFigureOut">
              <a:rPr lang="en-GB"/>
              <a:pPr>
                <a:defRPr/>
              </a:pPr>
              <a:t>21/10/2010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B85132C-23CC-45C7-940B-FF2A5F1F5239}"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378E630-CA45-430D-B828-E194E374A664}" type="datetimeFigureOut">
              <a:rPr lang="en-GB"/>
              <a:pPr>
                <a:defRPr/>
              </a:pPr>
              <a:t>21/10/2010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765CF52-A170-4AC7-AFEC-73F28E49FA54}"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0C0FA790-3F59-4C83-9DFC-6948F060D198}" type="datetimeFigureOut">
              <a:rPr lang="en-GB"/>
              <a:pPr>
                <a:defRPr/>
              </a:pPr>
              <a:t>21/10/2010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EEF93B6E-592C-4806-A351-AEA6C98C36CE}"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95485F86-DE18-476F-8CF9-2B60D31FD7DB}" type="datetimeFigureOut">
              <a:rPr lang="en-GB"/>
              <a:pPr>
                <a:defRPr/>
              </a:pPr>
              <a:t>21/10/2010</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62D48AF6-53DE-4DF3-939E-07C69F095E1C}"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049A209D-2415-4E95-97BE-ABE9826C8146}" type="datetimeFigureOut">
              <a:rPr lang="en-GB"/>
              <a:pPr>
                <a:defRPr/>
              </a:pPr>
              <a:t>21/10/2010</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E271DB01-3F0C-41D4-9D09-9D03C4FE32C9}"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31A23A7-A43A-49F2-BED2-BD4B4685AC67}" type="datetimeFigureOut">
              <a:rPr lang="en-GB"/>
              <a:pPr>
                <a:defRPr/>
              </a:pPr>
              <a:t>21/10/2010</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0A325DDE-7192-49E8-8A91-9DB5887B3223}"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1CAAA91-D3D1-4BC4-AF5B-7FEEFC25BAC3}" type="datetimeFigureOut">
              <a:rPr lang="en-GB"/>
              <a:pPr>
                <a:defRPr/>
              </a:pPr>
              <a:t>21/10/2010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0FE9D779-CF39-4210-99A5-357D463A1009}"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DD68932-72A8-43F9-A88A-1027F45A1C85}" type="datetimeFigureOut">
              <a:rPr lang="en-GB"/>
              <a:pPr>
                <a:defRPr/>
              </a:pPr>
              <a:t>21/10/2010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BC71B68D-7E35-4B20-A9D7-0787F4380DED}"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7EA8838D-9BB9-4536-A6B7-E0FA10DE7E26}" type="datetimeFigureOut">
              <a:rPr lang="en-GB"/>
              <a:pPr>
                <a:defRPr/>
              </a:pPr>
              <a:t>21/10/2010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1CEFE158-419C-46D2-A7E0-0501E069EC3F}"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en.wikipedia.org/wiki/File:Adverse_effects_of_tobacco_smoking.sv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endParaRPr lang="en-GB" smtClean="0"/>
          </a:p>
        </p:txBody>
      </p:sp>
      <p:pic>
        <p:nvPicPr>
          <p:cNvPr id="1026" name="Picture 2" descr="http://www.softchalk.com/lessonchallenge/lesson/Pharmacology/prescription_drugs.jpg"/>
          <p:cNvPicPr>
            <a:picLocks noChangeAspect="1" noChangeArrowheads="1"/>
          </p:cNvPicPr>
          <p:nvPr/>
        </p:nvPicPr>
        <p:blipFill>
          <a:blip r:embed="rId2" cstate="print"/>
          <a:srcRect/>
          <a:stretch>
            <a:fillRect/>
          </a:stretch>
        </p:blipFill>
        <p:spPr bwMode="auto">
          <a:xfrm>
            <a:off x="5724525" y="0"/>
            <a:ext cx="3419475" cy="6858000"/>
          </a:xfrm>
          <a:prstGeom prst="rect">
            <a:avLst/>
          </a:prstGeom>
          <a:noFill/>
          <a:ln w="9525">
            <a:noFill/>
            <a:miter lim="800000"/>
            <a:headEnd/>
            <a:tailEnd/>
          </a:ln>
        </p:spPr>
      </p:pic>
      <p:pic>
        <p:nvPicPr>
          <p:cNvPr id="1028" name="Picture 4" descr="http://howtoquitsmokingtoday.com/images/How_to_quit_smoking_today_4.jpg"/>
          <p:cNvPicPr>
            <a:picLocks noChangeAspect="1" noChangeArrowheads="1"/>
          </p:cNvPicPr>
          <p:nvPr/>
        </p:nvPicPr>
        <p:blipFill>
          <a:blip r:embed="rId3" cstate="print"/>
          <a:srcRect l="16493" r="7768"/>
          <a:stretch>
            <a:fillRect/>
          </a:stretch>
        </p:blipFill>
        <p:spPr bwMode="auto">
          <a:xfrm>
            <a:off x="0" y="0"/>
            <a:ext cx="2843213" cy="6858000"/>
          </a:xfrm>
          <a:prstGeom prst="rect">
            <a:avLst/>
          </a:prstGeom>
          <a:noFill/>
          <a:ln w="9525">
            <a:noFill/>
            <a:miter lim="800000"/>
            <a:headEnd/>
            <a:tailEnd/>
          </a:ln>
        </p:spPr>
      </p:pic>
      <p:pic>
        <p:nvPicPr>
          <p:cNvPr id="1030" name="Picture 6" descr="http://upload.wikimedia.org/wikipedia/commons/1/16/Empty_Wine_bottle.jpg"/>
          <p:cNvPicPr>
            <a:picLocks noChangeAspect="1" noChangeArrowheads="1"/>
          </p:cNvPicPr>
          <p:nvPr/>
        </p:nvPicPr>
        <p:blipFill>
          <a:blip r:embed="rId4" cstate="print"/>
          <a:srcRect/>
          <a:stretch>
            <a:fillRect/>
          </a:stretch>
        </p:blipFill>
        <p:spPr bwMode="auto">
          <a:xfrm>
            <a:off x="2643174" y="0"/>
            <a:ext cx="3097212" cy="6858000"/>
          </a:xfrm>
          <a:prstGeom prst="rect">
            <a:avLst/>
          </a:prstGeom>
          <a:noFill/>
          <a:ln w="9525">
            <a:noFill/>
            <a:miter lim="800000"/>
            <a:headEnd/>
            <a:tailEnd/>
          </a:ln>
        </p:spPr>
      </p:pic>
      <p:sp>
        <p:nvSpPr>
          <p:cNvPr id="7" name="TextBox 6"/>
          <p:cNvSpPr txBox="1">
            <a:spLocks noChangeArrowheads="1"/>
          </p:cNvSpPr>
          <p:nvPr/>
        </p:nvSpPr>
        <p:spPr bwMode="auto">
          <a:xfrm>
            <a:off x="0" y="0"/>
            <a:ext cx="9144000" cy="523875"/>
          </a:xfrm>
          <a:prstGeom prst="rect">
            <a:avLst/>
          </a:prstGeom>
          <a:noFill/>
          <a:ln w="9525">
            <a:noFill/>
            <a:miter lim="800000"/>
            <a:headEnd/>
            <a:tailEnd/>
          </a:ln>
        </p:spPr>
        <p:txBody>
          <a:bodyPr>
            <a:spAutoFit/>
          </a:bodyPr>
          <a:lstStyle/>
          <a:p>
            <a:r>
              <a:rPr lang="en-GB" sz="2800">
                <a:latin typeface="Calibri" pitchFamily="34" charset="0"/>
              </a:rPr>
              <a:t>     Cigarettes                    Alcohol                              Drugs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dissolve">
                                      <p:cBhvr>
                                        <p:cTn id="7" dur="500"/>
                                        <p:tgtEl>
                                          <p:spTgt spid="102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030"/>
                                        </p:tgtEl>
                                        <p:attrNameLst>
                                          <p:attrName>style.visibility</p:attrName>
                                        </p:attrNameLst>
                                      </p:cBhvr>
                                      <p:to>
                                        <p:strVal val="visible"/>
                                      </p:to>
                                    </p:set>
                                    <p:animEffect transition="in" filter="diamond(in)">
                                      <p:cBhvr>
                                        <p:cTn id="12" dur="2000"/>
                                        <p:tgtEl>
                                          <p:spTgt spid="103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wheel(4)">
                                      <p:cBhvr>
                                        <p:cTn id="17" dur="20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solidFill>
                  <a:srgbClr val="FF0000"/>
                </a:solidFill>
              </a:rPr>
              <a:t>Cannabis</a:t>
            </a:r>
            <a:endParaRPr lang="en-GB" u="sng" dirty="0">
              <a:solidFill>
                <a:srgbClr val="FF0000"/>
              </a:solidFill>
            </a:endParaRPr>
          </a:p>
        </p:txBody>
      </p:sp>
      <p:sp>
        <p:nvSpPr>
          <p:cNvPr id="3" name="Content Placeholder 2"/>
          <p:cNvSpPr>
            <a:spLocks noGrp="1"/>
          </p:cNvSpPr>
          <p:nvPr>
            <p:ph idx="1"/>
          </p:nvPr>
        </p:nvSpPr>
        <p:spPr/>
        <p:txBody>
          <a:bodyPr/>
          <a:lstStyle/>
          <a:p>
            <a:pPr>
              <a:buNone/>
            </a:pPr>
            <a:r>
              <a:rPr lang="en-GB" dirty="0" smtClean="0">
                <a:solidFill>
                  <a:srgbClr val="FF0000"/>
                </a:solidFill>
              </a:rPr>
              <a:t>Cannabis is the drug that is used most in Britain. It is made from a plant called Cannabis </a:t>
            </a:r>
            <a:r>
              <a:rPr lang="en-GB" dirty="0" err="1" smtClean="0">
                <a:solidFill>
                  <a:srgbClr val="FF0000"/>
                </a:solidFill>
              </a:rPr>
              <a:t>Sativa</a:t>
            </a:r>
            <a:r>
              <a:rPr lang="en-GB" dirty="0" smtClean="0">
                <a:solidFill>
                  <a:srgbClr val="FF0000"/>
                </a:solidFill>
              </a:rPr>
              <a:t> and can be smoked or even eaten. It affects the brain, lungs, eyes, and mouth and causes cell damage in the brain, lungs and the genitals. Cannabis is a depressant and hallucinogen (can create mental disorders, can result in hallucinations). </a:t>
            </a:r>
            <a:endParaRPr lang="en-GB"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26" name="Picture 2" descr="http://www.talktofrank.com/uploadedImages/Drugs/LARGE-PHOTOS_cannibis(1).jpg"/>
          <p:cNvPicPr>
            <a:picLocks noChangeAspect="1" noChangeArrowheads="1"/>
          </p:cNvPicPr>
          <p:nvPr/>
        </p:nvPicPr>
        <p:blipFill>
          <a:blip r:embed="rId2" cstate="print"/>
          <a:srcRect/>
          <a:stretch>
            <a:fillRect/>
          </a:stretch>
        </p:blipFill>
        <p:spPr bwMode="auto">
          <a:xfrm>
            <a:off x="714348" y="928670"/>
            <a:ext cx="7534281" cy="5030019"/>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14290"/>
            <a:ext cx="8229600" cy="1143000"/>
          </a:xfrm>
        </p:spPr>
        <p:txBody>
          <a:bodyPr/>
          <a:lstStyle/>
          <a:p>
            <a:r>
              <a:rPr lang="en-GB" u="sng" dirty="0" smtClean="0">
                <a:solidFill>
                  <a:srgbClr val="92D050"/>
                </a:solidFill>
              </a:rPr>
              <a:t>Alcohol</a:t>
            </a:r>
            <a:endParaRPr lang="en-GB" u="sng" dirty="0">
              <a:solidFill>
                <a:srgbClr val="92D050"/>
              </a:solidFill>
            </a:endParaRPr>
          </a:p>
        </p:txBody>
      </p:sp>
      <p:pic>
        <p:nvPicPr>
          <p:cNvPr id="24578" name="Picture 2" descr="http://i.telegraph.co.uk/telegraph/multimedia/archive/01366/drinking_alcohol_1366916c.jpg"/>
          <p:cNvPicPr>
            <a:picLocks noChangeAspect="1" noChangeArrowheads="1"/>
          </p:cNvPicPr>
          <p:nvPr/>
        </p:nvPicPr>
        <p:blipFill>
          <a:blip r:embed="rId2" cstate="print"/>
          <a:srcRect/>
          <a:stretch>
            <a:fillRect/>
          </a:stretch>
        </p:blipFill>
        <p:spPr bwMode="auto">
          <a:xfrm>
            <a:off x="1428728" y="2071678"/>
            <a:ext cx="5978932" cy="3743333"/>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 calcmode="lin" valueType="num">
                                      <p:cBhvr>
                                        <p:cTn id="9" dur="3000" fill="hold"/>
                                        <p:tgtEl>
                                          <p:spTgt spid="2"/>
                                        </p:tgtEl>
                                        <p:attrNameLst>
                                          <p:attrName>style.rotation</p:attrName>
                                        </p:attrNameLst>
                                      </p:cBhvr>
                                      <p:tavLst>
                                        <p:tav tm="0">
                                          <p:val>
                                            <p:fltVal val="360"/>
                                          </p:val>
                                        </p:tav>
                                        <p:tav tm="100000">
                                          <p:val>
                                            <p:fltVal val="0"/>
                                          </p:val>
                                        </p:tav>
                                      </p:tavLst>
                                    </p:anim>
                                    <p:animEffect transition="in" filter="fade">
                                      <p:cBhvr>
                                        <p:cTn id="10" dur="3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grpId="1" nodeType="clickEffect">
                                  <p:stCondLst>
                                    <p:cond delay="0"/>
                                  </p:stCondLst>
                                  <p:childTnLst>
                                    <p:animClr clrSpc="rgb">
                                      <p:cBhvr override="childStyle">
                                        <p:cTn id="14" dur="2000" fill="hold"/>
                                        <p:tgtEl>
                                          <p:spTgt spid="2"/>
                                        </p:tgtEl>
                                        <p:attrNameLst>
                                          <p:attrName>style.color</p:attrName>
                                        </p:attrNameLst>
                                      </p:cBhvr>
                                      <p:to>
                                        <a:schemeClr val="accent2"/>
                                      </p:to>
                                    </p:animClr>
                                  </p:childTnLst>
                                </p:cTn>
                              </p:par>
                            </p:childTnLst>
                          </p:cTn>
                        </p:par>
                      </p:childTnLst>
                    </p:cTn>
                  </p:par>
                  <p:par>
                    <p:cTn id="15" fill="hold">
                      <p:stCondLst>
                        <p:cond delay="indefinite"/>
                      </p:stCondLst>
                      <p:childTnLst>
                        <p:par>
                          <p:cTn id="16" fill="hold">
                            <p:stCondLst>
                              <p:cond delay="0"/>
                            </p:stCondLst>
                            <p:childTnLst>
                              <p:par>
                                <p:cTn id="17" presetID="51" presetClass="entr" presetSubtype="0" fill="hold" nodeType="clickEffect">
                                  <p:stCondLst>
                                    <p:cond delay="0"/>
                                  </p:stCondLst>
                                  <p:childTnLst>
                                    <p:set>
                                      <p:cBhvr>
                                        <p:cTn id="18" dur="1" fill="hold">
                                          <p:stCondLst>
                                            <p:cond delay="0"/>
                                          </p:stCondLst>
                                        </p:cTn>
                                        <p:tgtEl>
                                          <p:spTgt spid="24578"/>
                                        </p:tgtEl>
                                        <p:attrNameLst>
                                          <p:attrName>style.visibility</p:attrName>
                                        </p:attrNameLst>
                                      </p:cBhvr>
                                      <p:to>
                                        <p:strVal val="visible"/>
                                      </p:to>
                                    </p:set>
                                    <p:animEffect transition="in" filter="fade">
                                      <p:cBhvr>
                                        <p:cTn id="19" dur="770" decel="100000"/>
                                        <p:tgtEl>
                                          <p:spTgt spid="24578"/>
                                        </p:tgtEl>
                                      </p:cBhvr>
                                    </p:animEffect>
                                    <p:animScale>
                                      <p:cBhvr>
                                        <p:cTn id="20" dur="770" decel="100000"/>
                                        <p:tgtEl>
                                          <p:spTgt spid="24578"/>
                                        </p:tgtEl>
                                      </p:cBhvr>
                                      <p:from x="10000" y="10000"/>
                                      <p:to x="200000" y="450000"/>
                                    </p:animScale>
                                    <p:animScale>
                                      <p:cBhvr>
                                        <p:cTn id="21" dur="1230" accel="100000" fill="hold">
                                          <p:stCondLst>
                                            <p:cond delay="770"/>
                                          </p:stCondLst>
                                        </p:cTn>
                                        <p:tgtEl>
                                          <p:spTgt spid="24578"/>
                                        </p:tgtEl>
                                      </p:cBhvr>
                                      <p:from x="200000" y="450000"/>
                                      <p:to x="100000" y="100000"/>
                                    </p:animScale>
                                    <p:set>
                                      <p:cBhvr>
                                        <p:cTn id="22" dur="770" fill="hold"/>
                                        <p:tgtEl>
                                          <p:spTgt spid="24578"/>
                                        </p:tgtEl>
                                        <p:attrNameLst>
                                          <p:attrName>ppt_x</p:attrName>
                                        </p:attrNameLst>
                                      </p:cBhvr>
                                      <p:to>
                                        <p:strVal val="(0.5)"/>
                                      </p:to>
                                    </p:set>
                                    <p:anim from="(0.5)" to="(#ppt_x)" calcmode="lin" valueType="num">
                                      <p:cBhvr>
                                        <p:cTn id="23" dur="1230" accel="100000" fill="hold">
                                          <p:stCondLst>
                                            <p:cond delay="770"/>
                                          </p:stCondLst>
                                        </p:cTn>
                                        <p:tgtEl>
                                          <p:spTgt spid="24578"/>
                                        </p:tgtEl>
                                        <p:attrNameLst>
                                          <p:attrName>ppt_x</p:attrName>
                                        </p:attrNameLst>
                                      </p:cBhvr>
                                    </p:anim>
                                    <p:set>
                                      <p:cBhvr>
                                        <p:cTn id="24" dur="770" fill="hold"/>
                                        <p:tgtEl>
                                          <p:spTgt spid="24578"/>
                                        </p:tgtEl>
                                        <p:attrNameLst>
                                          <p:attrName>ppt_y</p:attrName>
                                        </p:attrNameLst>
                                      </p:cBhvr>
                                      <p:to>
                                        <p:strVal val="(#ppt_y+0.4)"/>
                                      </p:to>
                                    </p:set>
                                    <p:anim from="(#ppt_y+0.4)" to="(#ppt_y)" calcmode="lin" valueType="num">
                                      <p:cBhvr>
                                        <p:cTn id="25" dur="1230" accel="100000" fill="hold">
                                          <p:stCondLst>
                                            <p:cond delay="770"/>
                                          </p:stCondLst>
                                        </p:cTn>
                                        <p:tgtEl>
                                          <p:spTgt spid="24578"/>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solidFill>
                  <a:srgbClr val="FFFF00"/>
                </a:solidFill>
              </a:rPr>
              <a:t>Alcohol</a:t>
            </a:r>
            <a:br>
              <a:rPr lang="en-GB" u="sng" dirty="0" smtClean="0">
                <a:solidFill>
                  <a:srgbClr val="FFFF00"/>
                </a:solidFill>
              </a:rPr>
            </a:br>
            <a:endParaRPr lang="en-GB" u="sng" dirty="0">
              <a:solidFill>
                <a:srgbClr val="FFFF00"/>
              </a:solidFill>
            </a:endParaRPr>
          </a:p>
        </p:txBody>
      </p:sp>
      <p:sp>
        <p:nvSpPr>
          <p:cNvPr id="3" name="Content Placeholder 2"/>
          <p:cNvSpPr>
            <a:spLocks noGrp="1"/>
          </p:cNvSpPr>
          <p:nvPr>
            <p:ph idx="1"/>
          </p:nvPr>
        </p:nvSpPr>
        <p:spPr/>
        <p:txBody>
          <a:bodyPr/>
          <a:lstStyle/>
          <a:p>
            <a:pPr>
              <a:buNone/>
            </a:pPr>
            <a:r>
              <a:rPr lang="en-GB" dirty="0" smtClean="0"/>
              <a:t>Alcohol plays a huge part in many peoples lives whether they drink one glass a week, day, or every 30 minutes for a certain amount of time. A lot of people don’t realise the dangers of alcohol, and even though it is not illegal, it can still cause serious problems. Alcohol is a depressant and affects the organs the brain heart and the liver. Also, it slows down nerve impulses reducing reaction speeds </a:t>
            </a:r>
            <a:r>
              <a:rPr lang="en-GB" smtClean="0"/>
              <a:t>(reflexes).</a:t>
            </a:r>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smtClean="0"/>
              <a:t>Cigarettes</a:t>
            </a:r>
          </a:p>
        </p:txBody>
      </p:sp>
      <p:pic>
        <p:nvPicPr>
          <p:cNvPr id="4" name="Picture 4" descr="http://howtoquitsmokingtoday.com/images/How_to_quit_smoking_today_4.jpg"/>
          <p:cNvPicPr>
            <a:picLocks noGrp="1" noChangeAspect="1" noChangeArrowheads="1"/>
          </p:cNvPicPr>
          <p:nvPr>
            <p:ph idx="1"/>
          </p:nvPr>
        </p:nvPicPr>
        <p:blipFill>
          <a:blip r:embed="rId2" cstate="print"/>
          <a:srcRect l="16493" r="7768"/>
          <a:stretch>
            <a:fillRect/>
          </a:stretch>
        </p:blipFill>
        <p:spPr>
          <a:xfrm>
            <a:off x="539750" y="1412875"/>
            <a:ext cx="2286000" cy="4525963"/>
          </a:xfrm>
        </p:spPr>
      </p:pic>
      <p:sp>
        <p:nvSpPr>
          <p:cNvPr id="5" name="Rounded Rectangular Callout 4"/>
          <p:cNvSpPr/>
          <p:nvPr/>
        </p:nvSpPr>
        <p:spPr>
          <a:xfrm>
            <a:off x="3419475" y="2133600"/>
            <a:ext cx="3816350" cy="2447925"/>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GB" dirty="0"/>
              <a:t>Hi, I’m mister Cigarette, and I am going to teach you about the effects of cigarettes, and smoking, and how it is seriously bad for you.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5"/>
                                        </p:tgtEl>
                                        <p:attrNameLst>
                                          <p:attrName>style.visibility</p:attrName>
                                        </p:attrNameLst>
                                      </p:cBhvr>
                                      <p:to>
                                        <p:strVal val="visible"/>
                                      </p:to>
                                    </p:set>
                                    <p:anim calcmode="discrete" valueType="clr">
                                      <p:cBhvr override="childStyle">
                                        <p:cTn id="12"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5"/>
                                        </p:tgtEl>
                                        <p:attrNameLst>
                                          <p:attrName>fillcolor</p:attrName>
                                        </p:attrNameLst>
                                      </p:cBhvr>
                                      <p:tavLst>
                                        <p:tav tm="0">
                                          <p:val>
                                            <p:clrVal>
                                              <a:schemeClr val="accent2"/>
                                            </p:clrVal>
                                          </p:val>
                                        </p:tav>
                                        <p:tav tm="50000">
                                          <p:val>
                                            <p:clrVal>
                                              <a:schemeClr val="hlink"/>
                                            </p:clrVal>
                                          </p:val>
                                        </p:tav>
                                      </p:tavLst>
                                    </p:anim>
                                    <p:set>
                                      <p:cBhvr>
                                        <p:cTn id="14" dur="80"/>
                                        <p:tgtEl>
                                          <p:spTgt spid="5"/>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checkerboard(across)">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ular Callout 5"/>
          <p:cNvSpPr/>
          <p:nvPr/>
        </p:nvSpPr>
        <p:spPr>
          <a:xfrm>
            <a:off x="3492500" y="1844675"/>
            <a:ext cx="4032250" cy="3024188"/>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GB" dirty="0"/>
              <a:t>I am full of tobacco, which when inhaled is really bad for your body.  Here is a picture which shows you the most common effects of smoking cigarettes like me.</a:t>
            </a:r>
          </a:p>
        </p:txBody>
      </p:sp>
      <p:pic>
        <p:nvPicPr>
          <p:cNvPr id="8" name="Picture 4" descr="http://howtoquitsmokingtoday.com/images/How_to_quit_smoking_today_4.jpg"/>
          <p:cNvPicPr>
            <a:picLocks noChangeAspect="1" noChangeArrowheads="1"/>
          </p:cNvPicPr>
          <p:nvPr/>
        </p:nvPicPr>
        <p:blipFill>
          <a:blip r:embed="rId2" cstate="print"/>
          <a:srcRect l="16493" r="7768"/>
          <a:stretch>
            <a:fillRect/>
          </a:stretch>
        </p:blipFill>
        <p:spPr bwMode="auto">
          <a:xfrm>
            <a:off x="468313" y="1341438"/>
            <a:ext cx="2286000" cy="45259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ead and torso of a male with internal organs shown and labels referring to the effects of tobacco smoking">
            <a:hlinkClick r:id="rId2"/>
          </p:cNvPr>
          <p:cNvPicPr>
            <a:picLocks noChangeAspect="1" noChangeArrowheads="1"/>
          </p:cNvPicPr>
          <p:nvPr/>
        </p:nvPicPr>
        <p:blipFill>
          <a:blip r:embed="rId3" cstate="print"/>
          <a:srcRect/>
          <a:stretch>
            <a:fillRect/>
          </a:stretch>
        </p:blipFill>
        <p:spPr bwMode="auto">
          <a:xfrm>
            <a:off x="2051050" y="549275"/>
            <a:ext cx="5049838" cy="53006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dissolve">
                                      <p:cBhvr>
                                        <p:cTn id="7"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howtoquitsmokingtoday.com/images/How_to_quit_smoking_today_4.jpg"/>
          <p:cNvPicPr>
            <a:picLocks noChangeAspect="1" noChangeArrowheads="1"/>
          </p:cNvPicPr>
          <p:nvPr/>
        </p:nvPicPr>
        <p:blipFill>
          <a:blip r:embed="rId2" cstate="print"/>
          <a:srcRect l="16493" r="7768"/>
          <a:stretch>
            <a:fillRect/>
          </a:stretch>
        </p:blipFill>
        <p:spPr bwMode="auto">
          <a:xfrm>
            <a:off x="468313" y="1341438"/>
            <a:ext cx="2286000" cy="4525962"/>
          </a:xfrm>
          <a:prstGeom prst="rect">
            <a:avLst/>
          </a:prstGeom>
          <a:noFill/>
          <a:ln w="9525">
            <a:noFill/>
            <a:miter lim="800000"/>
            <a:headEnd/>
            <a:tailEnd/>
          </a:ln>
        </p:spPr>
      </p:pic>
      <p:sp>
        <p:nvSpPr>
          <p:cNvPr id="5" name="Rounded Rectangular Callout 4"/>
          <p:cNvSpPr/>
          <p:nvPr/>
        </p:nvSpPr>
        <p:spPr>
          <a:xfrm>
            <a:off x="3492500" y="1844675"/>
            <a:ext cx="4032250" cy="3024188"/>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GB" dirty="0"/>
              <a:t>As you could see, smoking can affect lots of parts of your body, and enough to kill you. The most common parts of the body that are affected are the heart and lungs.  This can easily lead to heart attacks, strokes and other bad things that I wouldn’t like to talk about.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ox(in)">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endParaRPr lang="en-GB" smtClean="0"/>
          </a:p>
        </p:txBody>
      </p:sp>
      <p:sp>
        <p:nvSpPr>
          <p:cNvPr id="18434" name="Content Placeholder 2"/>
          <p:cNvSpPr>
            <a:spLocks noGrp="1"/>
          </p:cNvSpPr>
          <p:nvPr>
            <p:ph idx="1"/>
          </p:nvPr>
        </p:nvSpPr>
        <p:spPr/>
        <p:txBody>
          <a:bodyPr/>
          <a:lstStyle/>
          <a:p>
            <a:endParaRPr lang="en-GB" smtClean="0"/>
          </a:p>
        </p:txBody>
      </p:sp>
      <p:pic>
        <p:nvPicPr>
          <p:cNvPr id="4" name="Picture 4" descr="http://howtoquitsmokingtoday.com/images/How_to_quit_smoking_today_4.jpg"/>
          <p:cNvPicPr>
            <a:picLocks noChangeAspect="1" noChangeArrowheads="1"/>
          </p:cNvPicPr>
          <p:nvPr/>
        </p:nvPicPr>
        <p:blipFill>
          <a:blip r:embed="rId2" cstate="print"/>
          <a:srcRect l="16493" r="7768"/>
          <a:stretch>
            <a:fillRect/>
          </a:stretch>
        </p:blipFill>
        <p:spPr bwMode="auto">
          <a:xfrm>
            <a:off x="468313" y="1341438"/>
            <a:ext cx="2286000" cy="4525962"/>
          </a:xfrm>
          <a:prstGeom prst="rect">
            <a:avLst/>
          </a:prstGeom>
          <a:noFill/>
          <a:ln w="9525">
            <a:noFill/>
            <a:miter lim="800000"/>
            <a:headEnd/>
            <a:tailEnd/>
          </a:ln>
        </p:spPr>
      </p:pic>
      <p:sp>
        <p:nvSpPr>
          <p:cNvPr id="5" name="Rounded Rectangular Callout 4"/>
          <p:cNvSpPr/>
          <p:nvPr/>
        </p:nvSpPr>
        <p:spPr>
          <a:xfrm>
            <a:off x="3492500" y="1844675"/>
            <a:ext cx="4032250" cy="2447925"/>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GB" dirty="0"/>
              <a:t>But lets have a look at how smoking cigarettes effect your lungs in particular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howtoquitsmokingtoday.com/images/How_to_quit_smoking_today_4.jpg"/>
          <p:cNvPicPr>
            <a:picLocks noChangeAspect="1" noChangeArrowheads="1"/>
          </p:cNvPicPr>
          <p:nvPr/>
        </p:nvPicPr>
        <p:blipFill>
          <a:blip r:embed="rId2" cstate="print"/>
          <a:srcRect l="16493" r="7768"/>
          <a:stretch>
            <a:fillRect/>
          </a:stretch>
        </p:blipFill>
        <p:spPr bwMode="auto">
          <a:xfrm>
            <a:off x="468313" y="-819150"/>
            <a:ext cx="2286000" cy="4525963"/>
          </a:xfrm>
          <a:prstGeom prst="rect">
            <a:avLst/>
          </a:prstGeom>
          <a:noFill/>
          <a:ln w="9525">
            <a:noFill/>
            <a:miter lim="800000"/>
            <a:headEnd/>
            <a:tailEnd/>
          </a:ln>
        </p:spPr>
      </p:pic>
      <p:sp>
        <p:nvSpPr>
          <p:cNvPr id="5" name="Rounded Rectangular Callout 4"/>
          <p:cNvSpPr/>
          <p:nvPr/>
        </p:nvSpPr>
        <p:spPr>
          <a:xfrm>
            <a:off x="3779838" y="188913"/>
            <a:ext cx="4032250" cy="2447925"/>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GB" dirty="0"/>
              <a:t>Smoking can lead to Emphysema, which is an effect of smoking that effects the alveoli in your lungs.  Emphysema leads to the second diagram below, instead of having big alveoli that can breath normally and easily, they collapse, become weak, making it difficult to breath easily.</a:t>
            </a:r>
          </a:p>
        </p:txBody>
      </p:sp>
      <p:pic>
        <p:nvPicPr>
          <p:cNvPr id="17410" name="Picture 2" descr="http://www.mountnittany.org/assets/images/krames/86029.jpg"/>
          <p:cNvPicPr>
            <a:picLocks noChangeAspect="1" noChangeArrowheads="1"/>
          </p:cNvPicPr>
          <p:nvPr/>
        </p:nvPicPr>
        <p:blipFill>
          <a:blip r:embed="rId3" cstate="print"/>
          <a:srcRect t="47864"/>
          <a:stretch>
            <a:fillRect/>
          </a:stretch>
        </p:blipFill>
        <p:spPr bwMode="auto">
          <a:xfrm>
            <a:off x="3076575" y="3860800"/>
            <a:ext cx="3943350" cy="24923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to="" calcmode="lin" valueType="num">
                                      <p:cBhvr>
                                        <p:cTn id="12" dur="1" fill="hold"/>
                                        <p:tgtEl>
                                          <p:spTgt spid="4"/>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7410"/>
                                        </p:tgtEl>
                                        <p:attrNameLst>
                                          <p:attrName>style.visibility</p:attrName>
                                        </p:attrNameLst>
                                      </p:cBhvr>
                                      <p:to>
                                        <p:strVal val="visible"/>
                                      </p:to>
                                    </p:set>
                                    <p:anim to="" calcmode="lin" valueType="num">
                                      <p:cBhvr>
                                        <p:cTn id="17" dur="1" fill="hold"/>
                                        <p:tgtEl>
                                          <p:spTgt spid="1741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idx="4294967295"/>
          </p:nvPr>
        </p:nvSpPr>
        <p:spPr/>
        <p:txBody>
          <a:bodyPr/>
          <a:lstStyle/>
          <a:p>
            <a:endParaRPr lang="en-GB" smtClean="0"/>
          </a:p>
        </p:txBody>
      </p:sp>
      <p:sp>
        <p:nvSpPr>
          <p:cNvPr id="20483" name="Content Placeholder 2"/>
          <p:cNvSpPr>
            <a:spLocks noGrp="1"/>
          </p:cNvSpPr>
          <p:nvPr>
            <p:ph idx="4294967295"/>
          </p:nvPr>
        </p:nvSpPr>
        <p:spPr/>
        <p:txBody>
          <a:bodyPr/>
          <a:lstStyle/>
          <a:p>
            <a:endParaRPr lang="en-GB" smtClean="0"/>
          </a:p>
        </p:txBody>
      </p:sp>
      <p:pic>
        <p:nvPicPr>
          <p:cNvPr id="4" name="Picture 4" descr="http://howtoquitsmokingtoday.com/images/How_to_quit_smoking_today_4.jpg"/>
          <p:cNvPicPr>
            <a:picLocks noChangeAspect="1" noChangeArrowheads="1"/>
          </p:cNvPicPr>
          <p:nvPr/>
        </p:nvPicPr>
        <p:blipFill>
          <a:blip r:embed="rId2" cstate="print"/>
          <a:srcRect l="16493" r="7768"/>
          <a:stretch>
            <a:fillRect/>
          </a:stretch>
        </p:blipFill>
        <p:spPr bwMode="auto">
          <a:xfrm>
            <a:off x="468313" y="1341438"/>
            <a:ext cx="2286000" cy="4525962"/>
          </a:xfrm>
          <a:prstGeom prst="rect">
            <a:avLst/>
          </a:prstGeom>
          <a:noFill/>
          <a:ln w="9525">
            <a:noFill/>
            <a:miter lim="800000"/>
            <a:headEnd/>
            <a:tailEnd/>
          </a:ln>
        </p:spPr>
      </p:pic>
      <p:sp>
        <p:nvSpPr>
          <p:cNvPr id="5" name="Rounded Rectangular Callout 4"/>
          <p:cNvSpPr/>
          <p:nvPr/>
        </p:nvSpPr>
        <p:spPr>
          <a:xfrm>
            <a:off x="3492500" y="1844675"/>
            <a:ext cx="4032250" cy="2447925"/>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GB">
                <a:solidFill>
                  <a:srgbClr val="FFFFFF"/>
                </a:solidFill>
              </a:rPr>
              <a:t>So as you can see, smoking is very serious. These are only a few of the things that could happen, so… </a:t>
            </a:r>
          </a:p>
          <a:p>
            <a:r>
              <a:rPr lang="en-GB">
                <a:solidFill>
                  <a:srgbClr val="FFFFFF"/>
                </a:solidFill>
              </a:rPr>
              <a:t>STAY AWAY!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p:txBody>
          <a:bodyPr/>
          <a:lstStyle/>
          <a:p>
            <a:r>
              <a:rPr lang="en-GB" sz="4800" u="sng" smtClean="0">
                <a:solidFill>
                  <a:srgbClr val="0066FF"/>
                </a:solidFill>
              </a:rPr>
              <a:t>Drugs</a:t>
            </a:r>
          </a:p>
        </p:txBody>
      </p:sp>
      <p:sp>
        <p:nvSpPr>
          <p:cNvPr id="21507" name="Rectangle 3"/>
          <p:cNvSpPr>
            <a:spLocks noGrp="1"/>
          </p:cNvSpPr>
          <p:nvPr>
            <p:ph type="body" idx="1"/>
          </p:nvPr>
        </p:nvSpPr>
        <p:spPr>
          <a:xfrm>
            <a:off x="500034" y="2000240"/>
            <a:ext cx="8229600" cy="4525963"/>
          </a:xfrm>
        </p:spPr>
        <p:txBody>
          <a:bodyPr/>
          <a:lstStyle/>
          <a:p>
            <a:pPr>
              <a:buFont typeface="Arial" charset="0"/>
              <a:buNone/>
            </a:pPr>
            <a:r>
              <a:rPr lang="en-GB" dirty="0" smtClean="0">
                <a:solidFill>
                  <a:srgbClr val="0066FF"/>
                </a:solidFill>
              </a:rPr>
              <a:t>Because drugs </a:t>
            </a:r>
            <a:r>
              <a:rPr lang="en-GB" dirty="0" smtClean="0">
                <a:solidFill>
                  <a:srgbClr val="0066FF"/>
                </a:solidFill>
              </a:rPr>
              <a:t>are of </a:t>
            </a:r>
            <a:r>
              <a:rPr lang="en-GB" dirty="0" smtClean="0">
                <a:solidFill>
                  <a:srgbClr val="0066FF"/>
                </a:solidFill>
              </a:rPr>
              <a:t>such a wide variation, we are going to talk about cannabis in particular</a:t>
            </a:r>
            <a:r>
              <a:rPr lang="en-GB" dirty="0" smtClean="0">
                <a:solidFill>
                  <a:srgbClr val="0066FF"/>
                </a:solidFill>
              </a:rPr>
              <a:t>. Cannabis has recently been changed from a class C drug to a class B drug. This makes it an illegal drug, </a:t>
            </a:r>
            <a:r>
              <a:rPr lang="en-GB" dirty="0" smtClean="0">
                <a:solidFill>
                  <a:srgbClr val="0066FF"/>
                </a:solidFill>
              </a:rPr>
              <a:t>and it’s an illegal drug for a reason!</a:t>
            </a:r>
            <a:endParaRPr lang="en-GB" dirty="0" smtClean="0">
              <a:solidFill>
                <a:srgbClr val="0066FF"/>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TotalTime>
  <Words>430</Words>
  <Application>Microsoft Office PowerPoint</Application>
  <PresentationFormat>On-screen Show (4:3)</PresentationFormat>
  <Paragraphs>16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Slide 1</vt:lpstr>
      <vt:lpstr>Cigarettes</vt:lpstr>
      <vt:lpstr>Slide 3</vt:lpstr>
      <vt:lpstr>Slide 4</vt:lpstr>
      <vt:lpstr>Slide 5</vt:lpstr>
      <vt:lpstr>Slide 6</vt:lpstr>
      <vt:lpstr>Slide 7</vt:lpstr>
      <vt:lpstr>Slide 8</vt:lpstr>
      <vt:lpstr>Drugs</vt:lpstr>
      <vt:lpstr>Cannabis</vt:lpstr>
      <vt:lpstr>Slide 11</vt:lpstr>
      <vt:lpstr>Alcohol</vt:lpstr>
      <vt:lpstr>Alcohol </vt:lpstr>
    </vt:vector>
  </TitlesOfParts>
  <Company>RM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09HazzardJ</dc:creator>
  <cp:lastModifiedBy>James Hazzard</cp:lastModifiedBy>
  <cp:revision>10</cp:revision>
  <dcterms:created xsi:type="dcterms:W3CDTF">2010-10-14T09:09:46Z</dcterms:created>
  <dcterms:modified xsi:type="dcterms:W3CDTF">2010-10-21T15:29:08Z</dcterms:modified>
</cp:coreProperties>
</file>